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9"/>
  </p:notesMasterIdLst>
  <p:handoutMasterIdLst>
    <p:handoutMasterId r:id="rId110"/>
  </p:handoutMasterIdLst>
  <p:sldIdLst>
    <p:sldId id="256" r:id="rId2"/>
    <p:sldId id="283" r:id="rId3"/>
    <p:sldId id="257" r:id="rId4"/>
    <p:sldId id="284" r:id="rId5"/>
    <p:sldId id="285" r:id="rId6"/>
    <p:sldId id="286" r:id="rId7"/>
    <p:sldId id="288" r:id="rId8"/>
    <p:sldId id="289" r:id="rId9"/>
    <p:sldId id="290" r:id="rId10"/>
    <p:sldId id="295" r:id="rId11"/>
    <p:sldId id="291" r:id="rId12"/>
    <p:sldId id="293" r:id="rId13"/>
    <p:sldId id="258" r:id="rId14"/>
    <p:sldId id="259" r:id="rId15"/>
    <p:sldId id="260" r:id="rId16"/>
    <p:sldId id="287" r:id="rId17"/>
    <p:sldId id="296" r:id="rId18"/>
    <p:sldId id="298" r:id="rId19"/>
    <p:sldId id="292" r:id="rId20"/>
    <p:sldId id="294" r:id="rId21"/>
    <p:sldId id="261" r:id="rId22"/>
    <p:sldId id="297" r:id="rId23"/>
    <p:sldId id="262" r:id="rId24"/>
    <p:sldId id="263" r:id="rId25"/>
    <p:sldId id="303" r:id="rId26"/>
    <p:sldId id="300" r:id="rId27"/>
    <p:sldId id="299" r:id="rId28"/>
    <p:sldId id="301" r:id="rId29"/>
    <p:sldId id="302" r:id="rId30"/>
    <p:sldId id="338" r:id="rId31"/>
    <p:sldId id="339" r:id="rId32"/>
    <p:sldId id="340" r:id="rId33"/>
    <p:sldId id="341" r:id="rId34"/>
    <p:sldId id="342" r:id="rId35"/>
    <p:sldId id="343" r:id="rId36"/>
    <p:sldId id="304" r:id="rId37"/>
    <p:sldId id="344" r:id="rId38"/>
    <p:sldId id="305" r:id="rId39"/>
    <p:sldId id="345" r:id="rId40"/>
    <p:sldId id="306" r:id="rId41"/>
    <p:sldId id="346" r:id="rId42"/>
    <p:sldId id="307" r:id="rId43"/>
    <p:sldId id="308" r:id="rId44"/>
    <p:sldId id="347" r:id="rId45"/>
    <p:sldId id="348" r:id="rId46"/>
    <p:sldId id="349" r:id="rId47"/>
    <p:sldId id="309" r:id="rId48"/>
    <p:sldId id="310" r:id="rId49"/>
    <p:sldId id="350" r:id="rId50"/>
    <p:sldId id="353" r:id="rId51"/>
    <p:sldId id="352" r:id="rId52"/>
    <p:sldId id="354" r:id="rId53"/>
    <p:sldId id="355" r:id="rId54"/>
    <p:sldId id="356" r:id="rId55"/>
    <p:sldId id="311" r:id="rId56"/>
    <p:sldId id="312" r:id="rId57"/>
    <p:sldId id="313" r:id="rId58"/>
    <p:sldId id="314" r:id="rId59"/>
    <p:sldId id="317" r:id="rId60"/>
    <p:sldId id="315" r:id="rId61"/>
    <p:sldId id="316" r:id="rId62"/>
    <p:sldId id="318" r:id="rId63"/>
    <p:sldId id="357" r:id="rId64"/>
    <p:sldId id="319" r:id="rId65"/>
    <p:sldId id="360" r:id="rId66"/>
    <p:sldId id="320" r:id="rId67"/>
    <p:sldId id="361" r:id="rId68"/>
    <p:sldId id="321" r:id="rId69"/>
    <p:sldId id="358" r:id="rId70"/>
    <p:sldId id="359" r:id="rId71"/>
    <p:sldId id="322" r:id="rId72"/>
    <p:sldId id="323" r:id="rId73"/>
    <p:sldId id="362" r:id="rId74"/>
    <p:sldId id="324" r:id="rId75"/>
    <p:sldId id="325" r:id="rId76"/>
    <p:sldId id="326" r:id="rId77"/>
    <p:sldId id="327" r:id="rId78"/>
    <p:sldId id="328" r:id="rId79"/>
    <p:sldId id="329" r:id="rId80"/>
    <p:sldId id="331" r:id="rId81"/>
    <p:sldId id="330" r:id="rId82"/>
    <p:sldId id="363" r:id="rId83"/>
    <p:sldId id="337" r:id="rId84"/>
    <p:sldId id="332" r:id="rId85"/>
    <p:sldId id="333" r:id="rId86"/>
    <p:sldId id="334" r:id="rId87"/>
    <p:sldId id="335" r:id="rId88"/>
    <p:sldId id="336" r:id="rId89"/>
    <p:sldId id="264" r:id="rId90"/>
    <p:sldId id="265" r:id="rId91"/>
    <p:sldId id="266" r:id="rId92"/>
    <p:sldId id="267" r:id="rId93"/>
    <p:sldId id="268" r:id="rId94"/>
    <p:sldId id="269" r:id="rId95"/>
    <p:sldId id="270" r:id="rId96"/>
    <p:sldId id="271" r:id="rId97"/>
    <p:sldId id="272" r:id="rId98"/>
    <p:sldId id="273" r:id="rId99"/>
    <p:sldId id="274" r:id="rId100"/>
    <p:sldId id="275" r:id="rId101"/>
    <p:sldId id="276" r:id="rId102"/>
    <p:sldId id="277" r:id="rId103"/>
    <p:sldId id="278" r:id="rId104"/>
    <p:sldId id="279" r:id="rId105"/>
    <p:sldId id="280" r:id="rId106"/>
    <p:sldId id="281" r:id="rId107"/>
    <p:sldId id="282" r:id="rId10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1pPr>
    <a:lvl2pPr marL="0" marR="0" indent="34290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2pPr>
    <a:lvl3pPr marL="1234439" marR="0" indent="-548639"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3pPr>
    <a:lvl4pPr marL="16383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4pPr>
    <a:lvl5pPr marL="19812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5pPr>
    <a:lvl6pPr marL="23241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6pPr>
    <a:lvl7pPr marL="26670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7pPr>
    <a:lvl8pPr marL="30099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8pPr>
    <a:lvl9pPr marL="33528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9pPr>
  </p:defaultTextStyle>
  <p:extLst>
    <p:ext uri="{521415D9-36F7-43E2-AB2F-B90AF26B5E84}">
      <p14:sectionLst xmlns:p14="http://schemas.microsoft.com/office/powerpoint/2010/main">
        <p14:section name="Cover" id="{F54EB9B3-485C-BD4F-96DF-85B5B2D35358}">
          <p14:sldIdLst>
            <p14:sldId id="256"/>
          </p14:sldIdLst>
        </p14:section>
        <p14:section name="Agenda &amp; Introductions" id="{CD7B6559-9EE2-7345-A932-981CBBCED5D9}">
          <p14:sldIdLst>
            <p14:sldId id="283"/>
            <p14:sldId id="257"/>
            <p14:sldId id="284"/>
            <p14:sldId id="285"/>
          </p14:sldIdLst>
        </p14:section>
        <p14:section name="Overview" id="{D3F2E7BB-386A-2347-8580-540697EE1E81}">
          <p14:sldIdLst>
            <p14:sldId id="286"/>
            <p14:sldId id="288"/>
            <p14:sldId id="289"/>
            <p14:sldId id="290"/>
            <p14:sldId id="295"/>
            <p14:sldId id="291"/>
            <p14:sldId id="293"/>
            <p14:sldId id="258"/>
            <p14:sldId id="259"/>
            <p14:sldId id="260"/>
          </p14:sldIdLst>
        </p14:section>
        <p14:section name="Terraform OSS" id="{EDB3FAED-3D26-CB45-B35E-C02FAF6D0F00}">
          <p14:sldIdLst>
            <p14:sldId id="287"/>
            <p14:sldId id="296"/>
            <p14:sldId id="298"/>
            <p14:sldId id="292"/>
            <p14:sldId id="294"/>
            <p14:sldId id="261"/>
            <p14:sldId id="297"/>
            <p14:sldId id="262"/>
            <p14:sldId id="263"/>
          </p14:sldIdLst>
        </p14:section>
        <p14:section name="Remote State" id="{1E687E20-99F1-3D48-A570-4D7B9EA58C08}">
          <p14:sldIdLst>
            <p14:sldId id="303"/>
            <p14:sldId id="300"/>
            <p14:sldId id="299"/>
            <p14:sldId id="301"/>
            <p14:sldId id="302"/>
            <p14:sldId id="338"/>
            <p14:sldId id="339"/>
            <p14:sldId id="340"/>
            <p14:sldId id="341"/>
            <p14:sldId id="342"/>
            <p14:sldId id="343"/>
          </p14:sldIdLst>
        </p14:section>
        <p14:section name="Challenge 01" id="{A16E01C5-BB50-E949-B58B-812BE02E58DE}">
          <p14:sldIdLst>
            <p14:sldId id="304"/>
          </p14:sldIdLst>
        </p14:section>
        <p14:section name="Terraform" id="{C591022B-5883-CF4A-8824-7EFD8C17DEF6}">
          <p14:sldIdLst>
            <p14:sldId id="344"/>
            <p14:sldId id="305"/>
            <p14:sldId id="345"/>
            <p14:sldId id="306"/>
            <p14:sldId id="346"/>
          </p14:sldIdLst>
        </p14:section>
        <p14:section name="Variables" id="{6E6A45DF-7D5D-D145-A1A4-9BE9DD988324}">
          <p14:sldIdLst>
            <p14:sldId id="307"/>
            <p14:sldId id="308"/>
            <p14:sldId id="347"/>
            <p14:sldId id="348"/>
            <p14:sldId id="349"/>
            <p14:sldId id="309"/>
            <p14:sldId id="310"/>
            <p14:sldId id="350"/>
            <p14:sldId id="353"/>
            <p14:sldId id="352"/>
          </p14:sldIdLst>
        </p14:section>
        <p14:section name="Outputs" id="{D1AD9962-4090-D24B-B6E3-2456FD341C20}">
          <p14:sldIdLst>
            <p14:sldId id="354"/>
            <p14:sldId id="355"/>
            <p14:sldId id="356"/>
          </p14:sldIdLst>
        </p14:section>
        <p14:section name="Interpolations" id="{CA85F02D-4135-904A-B6C3-9148EAD532A6}">
          <p14:sldIdLst>
            <p14:sldId id="311"/>
            <p14:sldId id="312"/>
            <p14:sldId id="313"/>
            <p14:sldId id="314"/>
            <p14:sldId id="317"/>
            <p14:sldId id="315"/>
            <p14:sldId id="316"/>
          </p14:sldIdLst>
        </p14:section>
        <p14:section name="Challenges 02 &amp; 03" id="{FAB50F66-3479-DB4F-AADA-65258FE971C0}">
          <p14:sldIdLst>
            <p14:sldId id="318"/>
          </p14:sldIdLst>
        </p14:section>
        <p14:section name="Terraform Internals" id="{2221A1C2-EFA1-EA4F-9B90-4EFCA70D1666}">
          <p14:sldIdLst>
            <p14:sldId id="357"/>
            <p14:sldId id="319"/>
            <p14:sldId id="360"/>
            <p14:sldId id="320"/>
            <p14:sldId id="361"/>
            <p14:sldId id="321"/>
            <p14:sldId id="358"/>
            <p14:sldId id="359"/>
            <p14:sldId id="322"/>
            <p14:sldId id="323"/>
            <p14:sldId id="362"/>
            <p14:sldId id="324"/>
            <p14:sldId id="325"/>
            <p14:sldId id="326"/>
            <p14:sldId id="327"/>
            <p14:sldId id="328"/>
            <p14:sldId id="329"/>
            <p14:sldId id="331"/>
            <p14:sldId id="330"/>
            <p14:sldId id="363"/>
            <p14:sldId id="337"/>
          </p14:sldIdLst>
        </p14:section>
        <p14:section name="Modules" id="{598179E6-70F6-FC41-9A38-6507D62AA838}">
          <p14:sldIdLst>
            <p14:sldId id="332"/>
            <p14:sldId id="333"/>
            <p14:sldId id="334"/>
            <p14:sldId id="335"/>
          </p14:sldIdLst>
        </p14:section>
        <p14:section name="Challenges 04 &amp; 05" id="{FD134FFB-A522-C140-B777-9464EA1570EC}">
          <p14:sldIdLst>
            <p14:sldId id="336"/>
          </p14:sldIdLst>
        </p14:section>
        <p14:section name="Terraform Enterprise" id="{30108111-7B21-EC47-B768-A46016577189}">
          <p14:sldIdLst/>
        </p14:section>
        <p14:section name="Misc" id="{9E599331-7BB0-FC41-92AD-BDF04BA3CB53}">
          <p14:sldIdLst>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246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6D9DD"/>
          </a:solidFill>
        </a:fill>
      </a:tcStyle>
    </a:wholeTbl>
    <a:band2H>
      <a:tcTxStyle/>
      <a:tcStyle>
        <a:tcBdr/>
        <a:fill>
          <a:solidFill>
            <a:srgbClr val="ECEDE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BE3FF"/>
          </a:solidFill>
        </a:fill>
      </a:tcStyle>
    </a:wholeTbl>
    <a:band2H>
      <a:tcTxStyle/>
      <a:tcStyle>
        <a:tcBdr/>
        <a:fill>
          <a:solidFill>
            <a:srgbClr val="E7F1F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ACBD4"/>
          </a:solidFill>
        </a:fill>
      </a:tcStyle>
    </a:wholeTbl>
    <a:band2H>
      <a:tcTxStyle/>
      <a:tcStyle>
        <a:tcBdr/>
        <a:fill>
          <a:solidFill>
            <a:srgbClr val="F5E7EB"/>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Verdana"/>
          <a:ea typeface="Verdana"/>
          <a:cs typeface="Verdana"/>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Verdana"/>
          <a:ea typeface="Verdana"/>
          <a:cs typeface="Verdana"/>
        </a:font>
        <a:srgbClr val="000000"/>
      </a:tcTxStyle>
      <a:tcStyle>
        <a:tcBdr>
          <a:left>
            <a:ln w="25400" cap="flat">
              <a:noFill/>
              <a:miter lim="400000"/>
            </a:ln>
          </a:left>
          <a:right>
            <a:ln w="25400" cap="flat">
              <a:noFill/>
              <a:miter lim="400000"/>
            </a:ln>
          </a:right>
          <a:top>
            <a:ln w="1270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25400" cap="flat">
              <a:noFill/>
              <a:miter lim="400000"/>
            </a:ln>
          </a:left>
          <a:right>
            <a:ln w="25400" cap="flat">
              <a:noFill/>
              <a:miter lim="400000"/>
            </a:ln>
          </a:right>
          <a:top>
            <a:ln w="635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1270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635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75"/>
    <p:restoredTop sz="82348"/>
  </p:normalViewPr>
  <p:slideViewPr>
    <p:cSldViewPr snapToGrid="0" snapToObjects="1">
      <p:cViewPr varScale="1">
        <p:scale>
          <a:sx n="93" d="100"/>
          <a:sy n="93" d="100"/>
        </p:scale>
        <p:origin x="4584" y="192"/>
      </p:cViewPr>
      <p:guideLst/>
    </p:cSldViewPr>
  </p:slideViewPr>
  <p:outlineViewPr>
    <p:cViewPr>
      <p:scale>
        <a:sx n="33" d="100"/>
        <a:sy n="33" d="100"/>
      </p:scale>
      <p:origin x="0" y="-21152"/>
    </p:cViewPr>
  </p:outlineViewPr>
  <p:notesTextViewPr>
    <p:cViewPr>
      <p:scale>
        <a:sx n="1" d="1"/>
        <a:sy n="1" d="1"/>
      </p:scale>
      <p:origin x="0" y="0"/>
    </p:cViewPr>
  </p:notesTextViewPr>
  <p:notesViewPr>
    <p:cSldViewPr snapToGrid="0" snapToObjects="1">
      <p:cViewPr varScale="1">
        <p:scale>
          <a:sx n="172" d="100"/>
          <a:sy n="172" d="100"/>
        </p:scale>
        <p:origin x="8864"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382062-E87B-B549-AC0E-E6ED3EBEDA8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93F936-B1F1-E44B-BC90-1176A070B61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839421-5857-0E4E-BDE5-BD51E0F524D0}" type="datetimeFigureOut">
              <a:rPr lang="en-US" smtClean="0"/>
              <a:t>4/26/18</a:t>
            </a:fld>
            <a:endParaRPr lang="en-US"/>
          </a:p>
        </p:txBody>
      </p:sp>
      <p:sp>
        <p:nvSpPr>
          <p:cNvPr id="4" name="Footer Placeholder 3">
            <a:extLst>
              <a:ext uri="{FF2B5EF4-FFF2-40B4-BE49-F238E27FC236}">
                <a16:creationId xmlns:a16="http://schemas.microsoft.com/office/drawing/2014/main" id="{1E2B8CD6-5750-2F40-8A38-84A50E916B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5710E68-D63A-0148-92E8-E90BFD31A2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7724E85-9C24-4542-B549-26AB8D5DEFE2}" type="slidenum">
              <a:rPr lang="en-US" smtClean="0"/>
              <a:t>‹#›</a:t>
            </a:fld>
            <a:endParaRPr lang="en-US"/>
          </a:p>
        </p:txBody>
      </p:sp>
    </p:spTree>
    <p:extLst>
      <p:ext uri="{BB962C8B-B14F-4D97-AF65-F5344CB8AC3E}">
        <p14:creationId xmlns:p14="http://schemas.microsoft.com/office/powerpoint/2010/main" val="9285949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7" name="Shape 707"/>
          <p:cNvSpPr>
            <a:spLocks noGrp="1" noRot="1" noChangeAspect="1"/>
          </p:cNvSpPr>
          <p:nvPr>
            <p:ph type="sldImg"/>
          </p:nvPr>
        </p:nvSpPr>
        <p:spPr>
          <a:xfrm>
            <a:off x="1143000" y="685800"/>
            <a:ext cx="4572000" cy="3429000"/>
          </a:xfrm>
          <a:prstGeom prst="rect">
            <a:avLst/>
          </a:prstGeom>
        </p:spPr>
        <p:txBody>
          <a:bodyPr/>
          <a:lstStyle/>
          <a:p>
            <a:endParaRPr/>
          </a:p>
        </p:txBody>
      </p:sp>
      <p:sp>
        <p:nvSpPr>
          <p:cNvPr id="708" name="Shape 7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registry.terraform.io"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terraform.io"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provider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xfrm>
            <a:off x="381000" y="685800"/>
            <a:ext cx="6096000" cy="3429000"/>
          </a:xfrm>
          <a:prstGeom prst="rect">
            <a:avLst/>
          </a:prstGeom>
        </p:spPr>
        <p:txBody>
          <a:bodyPr/>
          <a:lstStyle/>
          <a:p>
            <a:endParaRPr/>
          </a:p>
        </p:txBody>
      </p:sp>
      <p:sp>
        <p:nvSpPr>
          <p:cNvPr id="714" name="Shape 714"/>
          <p:cNvSpPr>
            <a:spLocks noGrp="1"/>
          </p:cNvSpPr>
          <p:nvPr>
            <p:ph type="body" sz="quarter" idx="1"/>
          </p:nvPr>
        </p:nvSpPr>
        <p:spPr>
          <a:prstGeom prst="rect">
            <a:avLst/>
          </a:prstGeom>
        </p:spPr>
        <p:txBody>
          <a:bodyPr/>
          <a:lstStyle/>
          <a:p>
            <a:pPr marL="228600" indent="-228600">
              <a:buSzPct val="100000"/>
              <a:buChar char="•"/>
              <a:defRPr sz="1400"/>
            </a:pPr>
            <a:r>
              <a:t>Hi, my name is ________. I am the __________ for HashiCorp and here to talk about Terraform, one of the product in the HashiCorp Suite. </a:t>
            </a:r>
          </a:p>
          <a:p>
            <a:pPr marL="228600" indent="-228600">
              <a:buSzPct val="100000"/>
              <a:buChar char="•"/>
              <a:defRPr sz="1400"/>
            </a:pPr>
            <a:r>
              <a:t>The mission of the HashiCorp suite is to provide products singularly focused on a goal: a product to provision, one to secure, one to run, and one to connect any infrastructure for any application. </a:t>
            </a:r>
          </a:p>
          <a:p>
            <a:pPr marL="228600" indent="-228600">
              <a:buSzPct val="100000"/>
              <a:buChar char="•"/>
              <a:defRPr sz="1400"/>
            </a:pPr>
            <a:r>
              <a:t>Today we will talk about the provisioning piece with Terraform.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Shape 753"/>
          <p:cNvSpPr>
            <a:spLocks noGrp="1" noRot="1" noChangeAspect="1"/>
          </p:cNvSpPr>
          <p:nvPr>
            <p:ph type="sldImg"/>
          </p:nvPr>
        </p:nvSpPr>
        <p:spPr>
          <a:xfrm>
            <a:off x="381000" y="685800"/>
            <a:ext cx="6096000" cy="3429000"/>
          </a:xfrm>
          <a:prstGeom prst="rect">
            <a:avLst/>
          </a:prstGeom>
        </p:spPr>
        <p:txBody>
          <a:bodyPr/>
          <a:lstStyle/>
          <a:p>
            <a:endParaRPr/>
          </a:p>
        </p:txBody>
      </p:sp>
      <p:sp>
        <p:nvSpPr>
          <p:cNvPr id="754" name="Shape 754"/>
          <p:cNvSpPr>
            <a:spLocks noGrp="1"/>
          </p:cNvSpPr>
          <p:nvPr>
            <p:ph type="body" sz="quarter" idx="1"/>
          </p:nvPr>
        </p:nvSpPr>
        <p:spPr>
          <a:prstGeom prst="rect">
            <a:avLst/>
          </a:prstGeom>
        </p:spPr>
        <p:txBody>
          <a:bodyPr/>
          <a:lstStyle/>
          <a:p>
            <a:pPr marL="228600" indent="-228600">
              <a:buSzPct val="100000"/>
              <a:buChar char="•"/>
              <a:defRPr sz="1400"/>
            </a:pPr>
            <a:r>
              <a:t>The transition to cloud means operators are navigating to hybrid, distributed, and dynamic infrastructure. And for all the benefits of cloud, there are some inherent challenges. </a:t>
            </a:r>
          </a:p>
          <a:p>
            <a:pPr marL="228600" indent="-228600">
              <a:buSzPct val="100000"/>
              <a:buChar char="•"/>
              <a:defRPr sz="1400"/>
            </a:pPr>
            <a:r>
              <a:t>First is scale. The on-demand-ness of cloud means users are not constrained to finite amount of resources however this also means operators will need an efficient way to create, update, and manage infrastructure at scale. </a:t>
            </a:r>
          </a:p>
          <a:p>
            <a:pPr marL="228600" indent="-228600">
              <a:buSzPct val="100000"/>
              <a:buChar char="•"/>
              <a:defRPr sz="1400"/>
            </a:pPr>
            <a:r>
              <a:t>Second is to accommodate heterogeneity. Realizing that while different providers often provider very similar resources, there are subtle differences to them and also in the way they are provisioned and managed. Learning the nuances of each provider and resource is not necessarily ideal. </a:t>
            </a:r>
          </a:p>
          <a:p>
            <a:pPr marL="228600" indent="-228600">
              <a:buSzPct val="100000"/>
              <a:buChar char="•"/>
              <a:defRPr sz="1400"/>
            </a:pPr>
            <a:r>
              <a:t>And last the challenge of dependency management which is often a manual task. And that was okay when you had a confined set of resources and provisioned resources with long lifespans but the ephemeral nature of cloud means this must happen as part of the provisioning process.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Shape 797"/>
          <p:cNvSpPr>
            <a:spLocks noGrp="1" noRot="1" noChangeAspect="1"/>
          </p:cNvSpPr>
          <p:nvPr>
            <p:ph type="sldImg"/>
          </p:nvPr>
        </p:nvSpPr>
        <p:spPr>
          <a:xfrm>
            <a:off x="381000" y="685800"/>
            <a:ext cx="6096000" cy="3429000"/>
          </a:xfrm>
          <a:prstGeom prst="rect">
            <a:avLst/>
          </a:prstGeom>
        </p:spPr>
        <p:txBody>
          <a:bodyPr/>
          <a:lstStyle/>
          <a:p>
            <a:endParaRPr/>
          </a:p>
        </p:txBody>
      </p:sp>
      <p:sp>
        <p:nvSpPr>
          <p:cNvPr id="798" name="Shape 798"/>
          <p:cNvSpPr>
            <a:spLocks noGrp="1"/>
          </p:cNvSpPr>
          <p:nvPr>
            <p:ph type="body" sz="quarter" idx="1"/>
          </p:nvPr>
        </p:nvSpPr>
        <p:spPr>
          <a:prstGeom prst="rect">
            <a:avLst/>
          </a:prstGeom>
        </p:spPr>
        <p:txBody>
          <a:bodyPr/>
          <a:lstStyle/>
          <a:p>
            <a:pPr>
              <a:defRPr sz="1400"/>
            </a:pPr>
            <a:r>
              <a:rPr dirty="0"/>
              <a:t>Given these challenges, there are three kind of goals for provisioning. These are aligned to how we at </a:t>
            </a:r>
            <a:r>
              <a:rPr dirty="0" err="1"/>
              <a:t>HashiCorp</a:t>
            </a:r>
            <a:r>
              <a:rPr dirty="0"/>
              <a:t> create products and then the ultimate architecture of Terraform: </a:t>
            </a:r>
          </a:p>
          <a:p>
            <a:pPr marL="187157" indent="-187157">
              <a:buSzPct val="100000"/>
              <a:buAutoNum type="arabicPeriod"/>
              <a:defRPr sz="1400"/>
            </a:pPr>
            <a:r>
              <a:rPr dirty="0"/>
              <a:t>Address scale with Infrastructure as code</a:t>
            </a:r>
          </a:p>
          <a:p>
            <a:pPr marL="695157" lvl="1" indent="-187157">
              <a:buSzPct val="100000"/>
              <a:buAutoNum type="arabicPeriod"/>
              <a:defRPr sz="1400"/>
            </a:pPr>
            <a:r>
              <a:rPr dirty="0"/>
              <a:t>This is perfectly aligned to goal of Terraform -in addressing the challenge of provisioning infrastructure at scale. </a:t>
            </a:r>
          </a:p>
          <a:p>
            <a:pPr marL="695157" lvl="1" indent="-187157">
              <a:buSzPct val="100000"/>
              <a:buAutoNum type="arabicPeriod"/>
              <a:defRPr sz="1400"/>
            </a:pPr>
            <a:r>
              <a:rPr dirty="0"/>
              <a:t>It fosters automation, collaboration on large scale infrastructure, and code reuse. </a:t>
            </a:r>
          </a:p>
          <a:p>
            <a:pPr marL="187157" indent="-187157">
              <a:buSzPct val="100000"/>
              <a:buAutoNum type="arabicPeriod"/>
              <a:defRPr sz="1400"/>
            </a:pPr>
            <a:r>
              <a:rPr dirty="0"/>
              <a:t>Addressing heterogeneity with a focus on workflows, not technology </a:t>
            </a:r>
          </a:p>
          <a:p>
            <a:pPr marL="695157" lvl="1" indent="-187157">
              <a:buSzPct val="100000"/>
              <a:buAutoNum type="arabicPeriod"/>
              <a:defRPr sz="1400"/>
            </a:pPr>
            <a:r>
              <a:rPr dirty="0"/>
              <a:t>The idea to focus on a workflow is to address a particular concern or goal rather than solely focus on enabling a technology.</a:t>
            </a:r>
          </a:p>
          <a:p>
            <a:pPr marL="695157" lvl="1" indent="-187157">
              <a:buSzPct val="100000"/>
              <a:buAutoNum type="arabicPeriod"/>
              <a:defRPr sz="1400"/>
            </a:pPr>
            <a:r>
              <a:rPr dirty="0"/>
              <a:t>There are two steps to provision with Terraform. </a:t>
            </a:r>
          </a:p>
          <a:p>
            <a:pPr marL="695157" lvl="1" indent="-187157">
              <a:buSzPct val="100000"/>
              <a:buAutoNum type="arabicPeriod"/>
              <a:defRPr sz="1400"/>
            </a:pPr>
            <a:r>
              <a:rPr dirty="0"/>
              <a:t>The Terraform plan and Terraform apply. </a:t>
            </a:r>
          </a:p>
          <a:p>
            <a:pPr marL="187157" indent="-187157">
              <a:buSzPct val="100000"/>
              <a:buAutoNum type="arabicPeriod"/>
              <a:defRPr sz="1400"/>
            </a:pPr>
            <a:r>
              <a:rPr dirty="0"/>
              <a:t>Addressing the very macro-level challenge of cloud, multi-cloud, and infrastructure choice with Open &amp; Extensibility. </a:t>
            </a:r>
          </a:p>
          <a:p>
            <a:pPr marL="695157" lvl="1" indent="-187157">
              <a:buSzPct val="100000"/>
              <a:buAutoNum type="arabicPeriod"/>
              <a:defRPr sz="1400"/>
            </a:pPr>
            <a:r>
              <a:rPr dirty="0"/>
              <a:t>Cloud adoption, in addition to existing infrastructure means that operators have to provision many types of infrastructure—IaaS, SaaS, PaaS— across private cloud, public cloud, and external services. </a:t>
            </a:r>
          </a:p>
          <a:p>
            <a:pPr marL="695157" lvl="1" indent="-187157">
              <a:buSzPct val="100000"/>
              <a:buAutoNum type="arabicPeriod"/>
              <a:defRPr sz="1400"/>
            </a:pPr>
            <a:r>
              <a:rPr dirty="0" err="1"/>
              <a:t>Terraform’s</a:t>
            </a:r>
            <a:r>
              <a:rPr dirty="0"/>
              <a:t> job is to have an extensible architecture to scale with the number of infrastructure types (providers) and also scale as new technology from a provider becomes available (resources)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 name="Shape 836"/>
          <p:cNvSpPr>
            <a:spLocks noGrp="1" noRot="1" noChangeAspect="1"/>
          </p:cNvSpPr>
          <p:nvPr>
            <p:ph type="sldImg"/>
          </p:nvPr>
        </p:nvSpPr>
        <p:spPr>
          <a:xfrm>
            <a:off x="381000" y="685800"/>
            <a:ext cx="6096000" cy="3429000"/>
          </a:xfrm>
          <a:prstGeom prst="rect">
            <a:avLst/>
          </a:prstGeom>
        </p:spPr>
        <p:txBody>
          <a:bodyPr/>
          <a:lstStyle/>
          <a:p>
            <a:endParaRPr/>
          </a:p>
        </p:txBody>
      </p:sp>
      <p:sp>
        <p:nvSpPr>
          <p:cNvPr id="837" name="Shape 837"/>
          <p:cNvSpPr>
            <a:spLocks noGrp="1"/>
          </p:cNvSpPr>
          <p:nvPr>
            <p:ph type="body" sz="quarter" idx="1"/>
          </p:nvPr>
        </p:nvSpPr>
        <p:spPr>
          <a:prstGeom prst="rect">
            <a:avLst/>
          </a:prstGeom>
        </p:spPr>
        <p:txBody>
          <a:bodyPr/>
          <a:lstStyle/>
          <a:p>
            <a:pPr marL="228600" indent="-228600">
              <a:buSzPct val="100000"/>
              <a:buChar char="•"/>
              <a:defRPr sz="1400"/>
            </a:pPr>
            <a:r>
              <a:t>The core mission of HashiCorp Terraform is to enable an operator to provision any infrastructure for developers to run any application. </a:t>
            </a:r>
          </a:p>
          <a:p>
            <a:pPr marL="228600" indent="-228600">
              <a:buSzPct val="100000"/>
              <a:buChar char="•"/>
              <a:defRPr sz="1400"/>
            </a:pPr>
            <a:r>
              <a:t>This includes private cloud, public cloud, and many other external and cloud-based services</a:t>
            </a:r>
          </a:p>
          <a:p>
            <a:pPr marL="228600" indent="-228600">
              <a:buSzPct val="100000"/>
              <a:buChar char="•"/>
              <a:defRPr sz="1400"/>
            </a:pPr>
            <a:r>
              <a:t>It include resources across IaaS, SaaS, and PaaS.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OSS, hosted on </a:t>
            </a:r>
            <a:r>
              <a:rPr lang="en-US" dirty="0" err="1"/>
              <a:t>Github</a:t>
            </a:r>
            <a:endParaRPr lang="en-US" dirty="0"/>
          </a:p>
          <a:p>
            <a:br>
              <a:rPr lang="en-US" dirty="0"/>
            </a:br>
            <a:r>
              <a:rPr lang="en-US" dirty="0" err="1"/>
              <a:t>GoLang</a:t>
            </a:r>
            <a:r>
              <a:rPr lang="en-US" dirty="0"/>
              <a:t> – single executable, </a:t>
            </a:r>
          </a:p>
        </p:txBody>
      </p:sp>
    </p:spTree>
    <p:extLst>
      <p:ext uri="{BB962C8B-B14F-4D97-AF65-F5344CB8AC3E}">
        <p14:creationId xmlns:p14="http://schemas.microsoft.com/office/powerpoint/2010/main" val="1120129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8721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‘resource’ is a TF Core type</a:t>
            </a:r>
          </a:p>
          <a:p>
            <a:r>
              <a:rPr lang="en-US" dirty="0"/>
              <a:t>‘</a:t>
            </a:r>
            <a:r>
              <a:rPr lang="en-US" dirty="0" err="1"/>
              <a:t>azurerm_resource_group</a:t>
            </a:r>
            <a:r>
              <a:rPr lang="en-US" dirty="0"/>
              <a:t>’ is an </a:t>
            </a:r>
            <a:r>
              <a:rPr lang="en-US" dirty="0" err="1"/>
              <a:t>AzureRM</a:t>
            </a:r>
            <a:r>
              <a:rPr lang="en-US" dirty="0"/>
              <a:t> provider resource.</a:t>
            </a:r>
          </a:p>
          <a:p>
            <a:r>
              <a:rPr lang="en-US" dirty="0"/>
              <a:t>‘</a:t>
            </a:r>
            <a:r>
              <a:rPr lang="en-US" dirty="0" err="1"/>
              <a:t>myfirstrg</a:t>
            </a:r>
            <a:r>
              <a:rPr lang="en-US" dirty="0"/>
              <a:t>’ is a scoping name to the resource (for planning, </a:t>
            </a:r>
            <a:r>
              <a:rPr lang="en-US" dirty="0" err="1"/>
              <a:t>etc</a:t>
            </a:r>
            <a:r>
              <a:rPr lang="en-US" dirty="0"/>
              <a:t>…)</a:t>
            </a:r>
          </a:p>
          <a:p>
            <a:r>
              <a:rPr lang="en-US" dirty="0"/>
              <a:t>‘name’ and ‘location’ are parameters set for a resource.</a:t>
            </a:r>
          </a:p>
          <a:p>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sz="2400" b="0" dirty="0">
                <a:effectLst/>
                <a:latin typeface="+mn-lt"/>
                <a:ea typeface="+mn-ea"/>
                <a:cs typeface="+mn-cs"/>
                <a:sym typeface="Calibri"/>
              </a:rPr>
              <a:t>https://</a:t>
            </a:r>
            <a:r>
              <a:rPr lang="en-US" sz="2400" b="0" dirty="0" err="1">
                <a:effectLst/>
                <a:latin typeface="+mn-lt"/>
                <a:ea typeface="+mn-ea"/>
                <a:cs typeface="+mn-cs"/>
                <a:sym typeface="Calibri"/>
              </a:rPr>
              <a:t>www.terraform.io</a:t>
            </a:r>
            <a:r>
              <a:rPr lang="en-US" sz="2400" b="0" dirty="0">
                <a:effectLst/>
                <a:latin typeface="+mn-lt"/>
                <a:ea typeface="+mn-ea"/>
                <a:cs typeface="+mn-cs"/>
                <a:sym typeface="Calibri"/>
              </a:rPr>
              <a:t>/docs/configuration/</a:t>
            </a:r>
            <a:r>
              <a:rPr lang="en-US" sz="2400" b="0" dirty="0" err="1">
                <a:effectLst/>
                <a:latin typeface="+mn-lt"/>
                <a:ea typeface="+mn-ea"/>
                <a:cs typeface="+mn-cs"/>
                <a:sym typeface="Calibri"/>
              </a:rPr>
              <a:t>syntax.html</a:t>
            </a:r>
            <a:endParaRPr lang="en-US" sz="2400" b="0" dirty="0">
              <a:effectLst/>
              <a:latin typeface="+mn-lt"/>
              <a:ea typeface="+mn-ea"/>
              <a:cs typeface="+mn-cs"/>
              <a:sym typeface="Calibri"/>
            </a:endParaRPr>
          </a:p>
        </p:txBody>
      </p:sp>
    </p:spTree>
    <p:extLst>
      <p:ext uri="{BB962C8B-B14F-4D97-AF65-F5344CB8AC3E}">
        <p14:creationId xmlns:p14="http://schemas.microsoft.com/office/powerpoint/2010/main" val="1813209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Shape 854"/>
          <p:cNvSpPr>
            <a:spLocks noGrp="1" noRot="1" noChangeAspect="1"/>
          </p:cNvSpPr>
          <p:nvPr>
            <p:ph type="sldImg"/>
          </p:nvPr>
        </p:nvSpPr>
        <p:spPr>
          <a:xfrm>
            <a:off x="381000" y="685800"/>
            <a:ext cx="6096000" cy="3429000"/>
          </a:xfrm>
          <a:prstGeom prst="rect">
            <a:avLst/>
          </a:prstGeom>
        </p:spPr>
        <p:txBody>
          <a:bodyPr/>
          <a:lstStyle/>
          <a:p>
            <a:endParaRPr/>
          </a:p>
        </p:txBody>
      </p:sp>
      <p:sp>
        <p:nvSpPr>
          <p:cNvPr id="855" name="Shape 855"/>
          <p:cNvSpPr>
            <a:spLocks noGrp="1"/>
          </p:cNvSpPr>
          <p:nvPr>
            <p:ph type="body" sz="quarter" idx="1"/>
          </p:nvPr>
        </p:nvSpPr>
        <p:spPr>
          <a:prstGeom prst="rect">
            <a:avLst/>
          </a:prstGeom>
        </p:spPr>
        <p:txBody>
          <a:bodyPr/>
          <a:lstStyle/>
          <a:p>
            <a:pPr marL="140368" indent="-140368">
              <a:buSzPct val="100000"/>
              <a:buChar char="-"/>
              <a:defRPr sz="1400"/>
            </a:pPr>
            <a:endParaRPr/>
          </a:p>
          <a:p>
            <a:pPr>
              <a:defRPr sz="1400"/>
            </a:pPr>
            <a:r>
              <a:t>The Terraform workflow provides a consistent way to provision and also safely create and manage infrastructure: </a:t>
            </a:r>
          </a:p>
          <a:p>
            <a:pPr>
              <a:defRPr sz="1400"/>
            </a:pPr>
            <a:endParaRPr/>
          </a:p>
          <a:p>
            <a:pPr>
              <a:defRPr sz="1400"/>
            </a:pPr>
            <a:r>
              <a:t>Terraform has two parts: One is Terraform Core, the engine behind the Terraform workflow. The second is the Terraform Providers (which we will discuss in a moment), this is the extensible component responsible for communication with individual infrastructure providers. </a:t>
            </a:r>
          </a:p>
          <a:p>
            <a:pPr>
              <a:defRPr sz="1400"/>
            </a:pPr>
            <a:endParaRPr/>
          </a:p>
          <a:p>
            <a:pPr>
              <a:defRPr sz="1400"/>
            </a:pPr>
            <a:r>
              <a:t>The workflow is repeatable and same every time infrastructure is provisioned. There are two steps </a:t>
            </a:r>
          </a:p>
          <a:p>
            <a:pPr marL="228600" indent="-228600">
              <a:buSzPct val="100000"/>
              <a:buChar char="•"/>
              <a:defRPr sz="1400"/>
            </a:pPr>
            <a:r>
              <a:t>There is a Terraform plan step which creates a plan for which resources will be created, updated, and deleted. This can be used to verify the state of the infrastructure before an actual execution. </a:t>
            </a:r>
          </a:p>
          <a:p>
            <a:pPr marL="457200" lvl="1" indent="-228600">
              <a:buSzPct val="100000"/>
              <a:buChar char="•"/>
              <a:defRPr sz="1400"/>
            </a:pPr>
            <a:r>
              <a:t>During the Terraform plan, a dependency graph is built by Terraform to automatically figure out which resource need to be created in sequence and which ones can be created in parallel to optimize the time to provision. </a:t>
            </a:r>
          </a:p>
          <a:p>
            <a:pPr marL="228600" indent="-228600">
              <a:buSzPct val="100000"/>
              <a:buChar char="•"/>
              <a:defRPr sz="1400"/>
            </a:pPr>
            <a:r>
              <a:t>The second step is the Terraform apply, which is the actual execution phase to provision resources based on the plan that was built and including the order of operations from the dependency graph. </a:t>
            </a:r>
          </a:p>
          <a:p>
            <a:pPr>
              <a:defRPr sz="1400"/>
            </a:pPr>
            <a:endParaRPr/>
          </a:p>
          <a:p>
            <a:pPr>
              <a:defRPr sz="1400"/>
            </a:pPr>
            <a:r>
              <a:t>These same two steps are applied each time a Terraform run happens: one workflow, two steps, any infrastructure. </a:t>
            </a:r>
          </a:p>
          <a:p>
            <a:pPr>
              <a:defRPr sz="1400"/>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Fix slide format</a:t>
            </a:r>
          </a:p>
        </p:txBody>
      </p:sp>
    </p:spTree>
    <p:extLst>
      <p:ext uri="{BB962C8B-B14F-4D97-AF65-F5344CB8AC3E}">
        <p14:creationId xmlns:p14="http://schemas.microsoft.com/office/powerpoint/2010/main" val="974100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 name="Shape 910"/>
          <p:cNvSpPr>
            <a:spLocks noGrp="1" noRot="1" noChangeAspect="1"/>
          </p:cNvSpPr>
          <p:nvPr>
            <p:ph type="sldImg"/>
          </p:nvPr>
        </p:nvSpPr>
        <p:spPr>
          <a:xfrm>
            <a:off x="381000" y="685800"/>
            <a:ext cx="6096000" cy="3429000"/>
          </a:xfrm>
          <a:prstGeom prst="rect">
            <a:avLst/>
          </a:prstGeom>
        </p:spPr>
        <p:txBody>
          <a:bodyPr/>
          <a:lstStyle/>
          <a:p>
            <a:endParaRPr/>
          </a:p>
        </p:txBody>
      </p:sp>
      <p:sp>
        <p:nvSpPr>
          <p:cNvPr id="911" name="Shape 911"/>
          <p:cNvSpPr>
            <a:spLocks noGrp="1"/>
          </p:cNvSpPr>
          <p:nvPr>
            <p:ph type="body" sz="quarter" idx="1"/>
          </p:nvPr>
        </p:nvSpPr>
        <p:spPr>
          <a:prstGeom prst="rect">
            <a:avLst/>
          </a:prstGeom>
        </p:spPr>
        <p:txBody>
          <a:bodyPr/>
          <a:lstStyle/>
          <a:p>
            <a:pPr marL="228600" indent="-228600">
              <a:buSzPct val="100000"/>
              <a:buChar char="•"/>
              <a:defRPr sz="1400"/>
            </a:pPr>
            <a:r>
              <a:t>The input into Terraform is a Terraform configuration composed of resources expressed as infrastructure as code. </a:t>
            </a:r>
          </a:p>
          <a:p>
            <a:pPr marL="228600" indent="-228600">
              <a:buSzPct val="100000"/>
              <a:buChar char="•"/>
              <a:defRPr sz="1400"/>
            </a:pPr>
            <a:r>
              <a:t>Operators can codified a holistic configuration or decomposed into modules to make it easier for infrastructure components to be reused (by developers).</a:t>
            </a:r>
          </a:p>
          <a:p>
            <a:pPr marL="228600" indent="-228600">
              <a:buSzPct val="100000"/>
              <a:buChar char="•"/>
              <a:defRPr sz="1400"/>
            </a:pPr>
            <a:r>
              <a:t>Operators can publish modules to a public module registry (freely available at </a:t>
            </a:r>
            <a:r>
              <a:rPr u="sng">
                <a:solidFill>
                  <a:srgbClr val="0563C1"/>
                </a:solidFill>
                <a:uFill>
                  <a:solidFill>
                    <a:srgbClr val="0563C1"/>
                  </a:solidFill>
                </a:uFill>
                <a:hlinkClick r:id="rId3"/>
              </a:rPr>
              <a:t>registry.terraform.io</a:t>
            </a:r>
            <a:r>
              <a:t>). Modules can be versioned and detailed making it easy to use verified modules repeatedly. </a:t>
            </a:r>
          </a:p>
          <a:p>
            <a:pPr marL="228600" indent="-228600">
              <a:buSzPct val="100000"/>
              <a:buChar char="•"/>
              <a:defRPr sz="1400"/>
            </a:pPr>
            <a:r>
              <a:t>From there, a developer or anyone looking to quickly provision infrastructure can reuse configuration modules by copy a few lines of code into their Terraform configuration file. </a:t>
            </a:r>
          </a:p>
          <a:p>
            <a:pPr marL="228600" indent="-228600">
              <a:buSzPct val="100000"/>
              <a:buChar char="•"/>
              <a:defRPr sz="1400"/>
            </a:pPr>
            <a:r>
              <a:t>And then run a Terraform plan and apply (as discussed during the workflow).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 name="Shape 995"/>
          <p:cNvSpPr>
            <a:spLocks noGrp="1" noRot="1" noChangeAspect="1"/>
          </p:cNvSpPr>
          <p:nvPr>
            <p:ph type="sldImg"/>
          </p:nvPr>
        </p:nvSpPr>
        <p:spPr>
          <a:xfrm>
            <a:off x="381000" y="685800"/>
            <a:ext cx="6096000" cy="3429000"/>
          </a:xfrm>
          <a:prstGeom prst="rect">
            <a:avLst/>
          </a:prstGeom>
        </p:spPr>
        <p:txBody>
          <a:bodyPr/>
          <a:lstStyle/>
          <a:p>
            <a:endParaRPr/>
          </a:p>
        </p:txBody>
      </p:sp>
      <p:sp>
        <p:nvSpPr>
          <p:cNvPr id="996" name="Shape 996"/>
          <p:cNvSpPr>
            <a:spLocks noGrp="1"/>
          </p:cNvSpPr>
          <p:nvPr>
            <p:ph type="body" sz="quarter" idx="1"/>
          </p:nvPr>
        </p:nvSpPr>
        <p:spPr>
          <a:prstGeom prst="rect">
            <a:avLst/>
          </a:prstGeom>
        </p:spPr>
        <p:txBody>
          <a:bodyPr/>
          <a:lstStyle/>
          <a:p>
            <a:pPr>
              <a:defRPr sz="1400"/>
            </a:pPr>
            <a:r>
              <a:t>The third part to Terraform is the extensible Terraform provider model: </a:t>
            </a:r>
          </a:p>
          <a:p>
            <a:pPr>
              <a:defRPr sz="1400"/>
            </a:pPr>
            <a:endParaRPr/>
          </a:p>
          <a:p>
            <a:pPr>
              <a:defRPr sz="1400"/>
            </a:pPr>
            <a:r>
              <a:t>Terraform providers consists of individual providers corresponding to public cloud (like AWS, Azure, and GCP), private cloud (for OpenStack and VMware), and external services (including Datadog or GitHUb). The providers are separate from the Core engine to accommodate the growth and pace at which providers can be added and additionally, new resources within existing providers can be created. </a:t>
            </a:r>
          </a:p>
          <a:p>
            <a:pPr marL="140368" indent="-140368">
              <a:buSzPct val="100000"/>
              <a:buChar char="•"/>
              <a:defRPr sz="1400"/>
            </a:pPr>
            <a:r>
              <a:t>There are now 70+ providers including IaaS, PaaS, SaaS providers which span both core cloud providers and external service providers.  This has basically doubled in the course of a year with contribution made daily from 1000+ community members. </a:t>
            </a:r>
          </a:p>
          <a:p>
            <a:pPr marL="140368" indent="-140368">
              <a:buSzPct val="100000"/>
              <a:buChar char="•"/>
              <a:defRPr sz="1400"/>
            </a:pPr>
            <a:r>
              <a:t>Within the providers there are over 1000+ resources. Resources span compute, networking, monitoring, etc.  Resources are added all the time with resource support for some AWS services happening with hours but the majority within days or weeks. </a:t>
            </a:r>
          </a:p>
          <a:p>
            <a:pPr marL="140368" indent="-140368">
              <a:buSzPct val="100000"/>
              <a:buChar char="•"/>
              <a:defRPr sz="1400"/>
            </a:pPr>
            <a:r>
              <a:t>For users that have infrastructure in their private data centers that does not have a mainstream provider, there is the ability to write a custom provider to enable Terraform to provision and manage that infrastructure. Terraform providers use a CRUD API to communicate with resources. </a:t>
            </a:r>
          </a:p>
          <a:p>
            <a:pPr>
              <a:defRPr sz="1400"/>
            </a:pPr>
            <a:endParaRPr/>
          </a:p>
          <a:p>
            <a:pPr>
              <a:defRPr sz="1400"/>
            </a:pPr>
            <a:r>
              <a:t>The extensible model means that overtime as new clouds, services, and technology in general comes about a new provider and resource would only need to be written to start provisioning and managing it in your environment.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noRot="1" noChangeAspect="1"/>
          </p:cNvSpPr>
          <p:nvPr>
            <p:ph type="sldImg"/>
          </p:nvPr>
        </p:nvSpPr>
        <p:spPr>
          <a:xfrm>
            <a:off x="381000" y="685800"/>
            <a:ext cx="6096000" cy="3429000"/>
          </a:xfrm>
          <a:prstGeom prst="rect">
            <a:avLst/>
          </a:prstGeom>
        </p:spPr>
        <p:txBody>
          <a:bodyPr/>
          <a:lstStyle/>
          <a:p>
            <a:endParaRPr/>
          </a:p>
        </p:txBody>
      </p:sp>
      <p:sp>
        <p:nvSpPr>
          <p:cNvPr id="720" name="Shape 720"/>
          <p:cNvSpPr>
            <a:spLocks noGrp="1"/>
          </p:cNvSpPr>
          <p:nvPr>
            <p:ph type="body" sz="quarter" idx="1"/>
          </p:nvPr>
        </p:nvSpPr>
        <p:spPr>
          <a:prstGeom prst="rect">
            <a:avLst/>
          </a:prstGeom>
        </p:spPr>
        <p:txBody>
          <a:bodyPr/>
          <a:lstStyle/>
          <a:p>
            <a:pPr marL="228600" indent="-228600">
              <a:buSzPct val="100000"/>
              <a:buChar char="•"/>
              <a:defRPr sz="1400"/>
            </a:pPr>
            <a:r>
              <a:rPr lang="en-US" dirty="0"/>
              <a:t>Intro and Overview of </a:t>
            </a:r>
            <a:r>
              <a:rPr lang="en-US" dirty="0" err="1"/>
              <a:t>IaC</a:t>
            </a:r>
            <a:r>
              <a:rPr lang="en-US" dirty="0"/>
              <a:t>, Terraform, and Azure – give us a solid base to start discussing higher level topics</a:t>
            </a:r>
          </a:p>
          <a:p>
            <a:pPr marL="228600" indent="-228600">
              <a:buSzPct val="100000"/>
              <a:buChar char="•"/>
              <a:defRPr sz="1400"/>
            </a:pPr>
            <a:endParaRPr lang="en-US" dirty="0"/>
          </a:p>
          <a:p>
            <a:pPr marL="228600" indent="-228600">
              <a:buSzPct val="100000"/>
              <a:buChar char="•"/>
              <a:defRPr sz="1400"/>
            </a:pPr>
            <a:endParaRPr lang="en-US" dirty="0"/>
          </a:p>
        </p:txBody>
      </p:sp>
    </p:spTree>
    <p:extLst>
      <p:ext uri="{BB962C8B-B14F-4D97-AF65-F5344CB8AC3E}">
        <p14:creationId xmlns:p14="http://schemas.microsoft.com/office/powerpoint/2010/main" val="910592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175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3170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2950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63097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6376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7652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46755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Setup Environment</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Connect to the Azure CLI</a:t>
            </a:r>
          </a:p>
          <a:p>
            <a:r>
              <a:rPr lang="en-US" sz="2400" b="0" dirty="0">
                <a:effectLst/>
                <a:latin typeface="+mn-lt"/>
                <a:ea typeface="+mn-ea"/>
                <a:cs typeface="+mn-cs"/>
                <a:sym typeface="Calibri"/>
              </a:rPr>
              <a:t>Create a Resource Group</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Goal: get up and running</a:t>
            </a:r>
          </a:p>
          <a:p>
            <a:endParaRPr lang="en-US" dirty="0"/>
          </a:p>
        </p:txBody>
      </p:sp>
    </p:spTree>
    <p:extLst>
      <p:ext uri="{BB962C8B-B14F-4D97-AF65-F5344CB8AC3E}">
        <p14:creationId xmlns:p14="http://schemas.microsoft.com/office/powerpoint/2010/main" val="13335579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84922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7338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noRot="1" noChangeAspect="1"/>
          </p:cNvSpPr>
          <p:nvPr>
            <p:ph type="sldImg"/>
          </p:nvPr>
        </p:nvSpPr>
        <p:spPr>
          <a:xfrm>
            <a:off x="381000" y="685800"/>
            <a:ext cx="6096000" cy="3429000"/>
          </a:xfrm>
          <a:prstGeom prst="rect">
            <a:avLst/>
          </a:prstGeom>
        </p:spPr>
        <p:txBody>
          <a:bodyPr/>
          <a:lstStyle/>
          <a:p>
            <a:endParaRPr/>
          </a:p>
        </p:txBody>
      </p:sp>
      <p:sp>
        <p:nvSpPr>
          <p:cNvPr id="720" name="Shape 720"/>
          <p:cNvSpPr>
            <a:spLocks noGrp="1"/>
          </p:cNvSpPr>
          <p:nvPr>
            <p:ph type="body" sz="quarter" idx="1"/>
          </p:nvPr>
        </p:nvSpPr>
        <p:spPr>
          <a:prstGeom prst="rect">
            <a:avLst/>
          </a:prstGeom>
        </p:spPr>
        <p:txBody>
          <a:bodyPr/>
          <a:lstStyle/>
          <a:p>
            <a:pPr marL="228600" indent="-228600">
              <a:buSzPct val="100000"/>
              <a:buChar char="•"/>
              <a:defRPr sz="1400"/>
            </a:pPr>
            <a:r>
              <a:rPr lang="en-US" dirty="0"/>
              <a:t>Intro and Overview of </a:t>
            </a:r>
            <a:r>
              <a:rPr lang="en-US" dirty="0" err="1"/>
              <a:t>IaC</a:t>
            </a:r>
            <a:r>
              <a:rPr lang="en-US" dirty="0"/>
              <a:t>, Terraform, and Azure – give us a solid base to start discussing higher level topics</a:t>
            </a:r>
          </a:p>
          <a:p>
            <a:pPr marL="228600" indent="-228600">
              <a:buSzPct val="100000"/>
              <a:buChar char="•"/>
              <a:defRPr sz="1400"/>
            </a:pPr>
            <a:endParaRPr lang="en-US" dirty="0"/>
          </a:p>
          <a:p>
            <a:pPr marL="228600" indent="-228600">
              <a:buSzPct val="100000"/>
              <a:buChar char="•"/>
              <a:defRPr sz="1400"/>
            </a:pP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Specify the version</a:t>
            </a:r>
          </a:p>
          <a:p>
            <a:endParaRPr lang="en-US" dirty="0"/>
          </a:p>
          <a:p>
            <a:r>
              <a:rPr lang="en-US" dirty="0"/>
              <a:t>Uses the Azure CLI and/or ENV VARS</a:t>
            </a:r>
          </a:p>
          <a:p>
            <a:endParaRPr lang="en-US" dirty="0"/>
          </a:p>
        </p:txBody>
      </p:sp>
    </p:spTree>
    <p:extLst>
      <p:ext uri="{BB962C8B-B14F-4D97-AF65-F5344CB8AC3E}">
        <p14:creationId xmlns:p14="http://schemas.microsoft.com/office/powerpoint/2010/main" val="24813918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be default or else required.</a:t>
            </a:r>
          </a:p>
          <a:p>
            <a:endParaRPr lang="en-US" dirty="0"/>
          </a:p>
          <a:p>
            <a:r>
              <a:rPr lang="en-US" dirty="0"/>
              <a:t>Default are literal and can not be interpolated.</a:t>
            </a:r>
          </a:p>
          <a:p>
            <a:endParaRPr lang="en-US" dirty="0"/>
          </a:p>
          <a:p>
            <a:r>
              <a:rPr lang="en-US" dirty="0"/>
              <a:t>Type is assumed.</a:t>
            </a:r>
          </a:p>
          <a:p>
            <a:endParaRPr lang="en-US" dirty="0"/>
          </a:p>
          <a:p>
            <a:r>
              <a:rPr lang="en-US" dirty="0"/>
              <a:t>Description is purely for documentation (TF Registry)</a:t>
            </a:r>
          </a:p>
        </p:txBody>
      </p:sp>
    </p:spTree>
    <p:extLst>
      <p:ext uri="{BB962C8B-B14F-4D97-AF65-F5344CB8AC3E}">
        <p14:creationId xmlns:p14="http://schemas.microsoft.com/office/powerpoint/2010/main" val="21990852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174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be fragile</a:t>
            </a:r>
          </a:p>
          <a:p>
            <a:endParaRPr lang="en-US" dirty="0"/>
          </a:p>
        </p:txBody>
      </p:sp>
    </p:spTree>
    <p:extLst>
      <p:ext uri="{BB962C8B-B14F-4D97-AF65-F5344CB8AC3E}">
        <p14:creationId xmlns:p14="http://schemas.microsoft.com/office/powerpoint/2010/main" val="36089364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07897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14594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All files can declare and use variables.</a:t>
            </a:r>
          </a:p>
          <a:p>
            <a:r>
              <a:rPr lang="en-US" dirty="0"/>
              <a:t>Share the same scope.</a:t>
            </a:r>
          </a:p>
          <a:p>
            <a:r>
              <a:rPr lang="en-US" dirty="0"/>
              <a:t>Can not duplicate.</a:t>
            </a:r>
          </a:p>
          <a:p>
            <a:endParaRPr lang="en-US" dirty="0"/>
          </a:p>
          <a:p>
            <a:r>
              <a:rPr lang="en-US" dirty="0"/>
              <a:t>Revisit when we reach modules.</a:t>
            </a:r>
          </a:p>
        </p:txBody>
      </p:sp>
    </p:spTree>
    <p:extLst>
      <p:ext uri="{BB962C8B-B14F-4D97-AF65-F5344CB8AC3E}">
        <p14:creationId xmlns:p14="http://schemas.microsoft.com/office/powerpoint/2010/main" val="7416260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Already shown</a:t>
            </a:r>
          </a:p>
        </p:txBody>
      </p:sp>
    </p:spTree>
    <p:extLst>
      <p:ext uri="{BB962C8B-B14F-4D97-AF65-F5344CB8AC3E}">
        <p14:creationId xmlns:p14="http://schemas.microsoft.com/office/powerpoint/2010/main" val="25219128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Pass as many as you like</a:t>
            </a:r>
          </a:p>
          <a:p>
            <a:endParaRPr lang="en-US" dirty="0"/>
          </a:p>
          <a:p>
            <a:r>
              <a:rPr lang="en-US" dirty="0"/>
              <a:t>Duplicates will be overridden.</a:t>
            </a:r>
          </a:p>
          <a:p>
            <a:endParaRPr lang="en-US" dirty="0"/>
          </a:p>
        </p:txBody>
      </p:sp>
    </p:spTree>
    <p:extLst>
      <p:ext uri="{BB962C8B-B14F-4D97-AF65-F5344CB8AC3E}">
        <p14:creationId xmlns:p14="http://schemas.microsoft.com/office/powerpoint/2010/main" val="32607876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Great for automation.</a:t>
            </a:r>
          </a:p>
          <a:p>
            <a:endParaRPr lang="en-US" dirty="0"/>
          </a:p>
        </p:txBody>
      </p:sp>
    </p:spTree>
    <p:extLst>
      <p:ext uri="{BB962C8B-B14F-4D97-AF65-F5344CB8AC3E}">
        <p14:creationId xmlns:p14="http://schemas.microsoft.com/office/powerpoint/2010/main" val="1110554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Update based on who is going to be at the event.</a:t>
            </a:r>
          </a:p>
        </p:txBody>
      </p:sp>
    </p:spTree>
    <p:extLst>
      <p:ext uri="{BB962C8B-B14F-4D97-AF65-F5344CB8AC3E}">
        <p14:creationId xmlns:p14="http://schemas.microsoft.com/office/powerpoint/2010/main" val="21276657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Each resource has a lot of metadata, showing it all would be too difficult to sort through.</a:t>
            </a:r>
          </a:p>
          <a:p>
            <a:endParaRPr lang="en-US" dirty="0"/>
          </a:p>
          <a:p>
            <a:r>
              <a:rPr lang="en-US" dirty="0"/>
              <a:t>Customized </a:t>
            </a:r>
            <a:r>
              <a:rPr lang="en-US" dirty="0" err="1"/>
              <a:t>ouptuts</a:t>
            </a:r>
            <a:endParaRPr lang="en-US" dirty="0"/>
          </a:p>
          <a:p>
            <a:endParaRPr lang="en-US" dirty="0"/>
          </a:p>
          <a:p>
            <a:endParaRPr lang="en-US" dirty="0"/>
          </a:p>
        </p:txBody>
      </p:sp>
    </p:spTree>
    <p:extLst>
      <p:ext uri="{BB962C8B-B14F-4D97-AF65-F5344CB8AC3E}">
        <p14:creationId xmlns:p14="http://schemas.microsoft.com/office/powerpoint/2010/main" val="40852239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08252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Clean up this </a:t>
            </a:r>
            <a:r>
              <a:rPr lang="en-US" dirty="0" err="1"/>
              <a:t>slde</a:t>
            </a:r>
            <a:endParaRPr lang="en-US" dirty="0"/>
          </a:p>
          <a:p>
            <a:endParaRPr lang="en-US" dirty="0"/>
          </a:p>
          <a:p>
            <a:r>
              <a:rPr lang="en-US" dirty="0"/>
              <a:t>`terraform refresh` when outputs change.</a:t>
            </a:r>
          </a:p>
          <a:p>
            <a:r>
              <a:rPr lang="en-US" dirty="0"/>
              <a:t>`terraform output` to view.</a:t>
            </a:r>
          </a:p>
          <a:p>
            <a:endParaRPr lang="en-US" dirty="0"/>
          </a:p>
        </p:txBody>
      </p:sp>
    </p:spTree>
    <p:extLst>
      <p:ext uri="{BB962C8B-B14F-4D97-AF65-F5344CB8AC3E}">
        <p14:creationId xmlns:p14="http://schemas.microsoft.com/office/powerpoint/2010/main" val="3132617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24427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Element() If the index is greater than the number of elements, this function will wrap using a standard mod algorithm.</a:t>
            </a:r>
          </a:p>
          <a:p>
            <a:endParaRPr lang="en-US" dirty="0"/>
          </a:p>
          <a:p>
            <a:endParaRPr lang="en-US" dirty="0"/>
          </a:p>
        </p:txBody>
      </p:sp>
    </p:spTree>
    <p:extLst>
      <p:ext uri="{BB962C8B-B14F-4D97-AF65-F5344CB8AC3E}">
        <p14:creationId xmlns:p14="http://schemas.microsoft.com/office/powerpoint/2010/main" val="10670746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Format, for index =2 -&gt; “web-002”</a:t>
            </a:r>
          </a:p>
          <a:p>
            <a:endParaRPr lang="en-US" dirty="0"/>
          </a:p>
          <a:p>
            <a:endParaRPr lang="en-US" dirty="0"/>
          </a:p>
        </p:txBody>
      </p:sp>
    </p:spTree>
    <p:extLst>
      <p:ext uri="{BB962C8B-B14F-4D97-AF65-F5344CB8AC3E}">
        <p14:creationId xmlns:p14="http://schemas.microsoft.com/office/powerpoint/2010/main" val="26913763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Private variable</a:t>
            </a:r>
          </a:p>
        </p:txBody>
      </p:sp>
    </p:spTree>
    <p:extLst>
      <p:ext uri="{BB962C8B-B14F-4D97-AF65-F5344CB8AC3E}">
        <p14:creationId xmlns:p14="http://schemas.microsoft.com/office/powerpoint/2010/main" val="42227769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Setup Environment</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Connect to the Azure CLI</a:t>
            </a:r>
          </a:p>
          <a:p>
            <a:r>
              <a:rPr lang="en-US" sz="2400" b="0" dirty="0">
                <a:effectLst/>
                <a:latin typeface="+mn-lt"/>
                <a:ea typeface="+mn-ea"/>
                <a:cs typeface="+mn-cs"/>
                <a:sym typeface="Calibri"/>
              </a:rPr>
              <a:t>Create a Resource Group</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Goal: get up and running</a:t>
            </a:r>
          </a:p>
          <a:p>
            <a:endParaRPr lang="en-US" dirty="0"/>
          </a:p>
        </p:txBody>
      </p:sp>
    </p:spTree>
    <p:extLst>
      <p:ext uri="{BB962C8B-B14F-4D97-AF65-F5344CB8AC3E}">
        <p14:creationId xmlns:p14="http://schemas.microsoft.com/office/powerpoint/2010/main" val="24926157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Consul value max = 512KB.</a:t>
            </a:r>
          </a:p>
        </p:txBody>
      </p:sp>
    </p:spTree>
    <p:extLst>
      <p:ext uri="{BB962C8B-B14F-4D97-AF65-F5344CB8AC3E}">
        <p14:creationId xmlns:p14="http://schemas.microsoft.com/office/powerpoint/2010/main" val="6889564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specify a DIR, but not recommended.</a:t>
            </a:r>
          </a:p>
          <a:p>
            <a:endParaRPr lang="en-US" dirty="0"/>
          </a:p>
        </p:txBody>
      </p:sp>
    </p:spTree>
    <p:extLst>
      <p:ext uri="{BB962C8B-B14F-4D97-AF65-F5344CB8AC3E}">
        <p14:creationId xmlns:p14="http://schemas.microsoft.com/office/powerpoint/2010/main" val="2145595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Talk through goals of the workshop</a:t>
            </a:r>
          </a:p>
          <a:p>
            <a:endParaRPr lang="en-US" dirty="0"/>
          </a:p>
          <a:p>
            <a:r>
              <a:rPr lang="en-US" dirty="0"/>
              <a:t>We need participation in the challenges, ask questions, </a:t>
            </a:r>
            <a:r>
              <a:rPr lang="en-US" dirty="0" err="1"/>
              <a:t>etc</a:t>
            </a:r>
            <a:r>
              <a:rPr lang="en-US" dirty="0"/>
              <a:t>…</a:t>
            </a:r>
          </a:p>
          <a:p>
            <a:endParaRPr lang="en-US" dirty="0"/>
          </a:p>
          <a:p>
            <a:r>
              <a:rPr lang="en-US" dirty="0"/>
              <a:t>They will get first hand experience with technical experts and a firm understanding of how to get started</a:t>
            </a:r>
          </a:p>
        </p:txBody>
      </p:sp>
    </p:spTree>
    <p:extLst>
      <p:ext uri="{BB962C8B-B14F-4D97-AF65-F5344CB8AC3E}">
        <p14:creationId xmlns:p14="http://schemas.microsoft.com/office/powerpoint/2010/main" val="4802642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-check, great for CI server checks.</a:t>
            </a:r>
          </a:p>
        </p:txBody>
      </p:sp>
    </p:spTree>
    <p:extLst>
      <p:ext uri="{BB962C8B-B14F-4D97-AF65-F5344CB8AC3E}">
        <p14:creationId xmlns:p14="http://schemas.microsoft.com/office/powerpoint/2010/main" val="38498367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Doesn’t modify state </a:t>
            </a:r>
          </a:p>
          <a:p>
            <a:r>
              <a:rPr lang="en-US" dirty="0"/>
              <a:t>Can read remotes</a:t>
            </a:r>
          </a:p>
          <a:p>
            <a:r>
              <a:rPr lang="en-US" dirty="0"/>
              <a:t>Can work with out a state (just nothing to query)</a:t>
            </a:r>
          </a:p>
          <a:p>
            <a:endParaRPr lang="en-US" dirty="0"/>
          </a:p>
        </p:txBody>
      </p:sp>
    </p:spTree>
    <p:extLst>
      <p:ext uri="{BB962C8B-B14F-4D97-AF65-F5344CB8AC3E}">
        <p14:creationId xmlns:p14="http://schemas.microsoft.com/office/powerpoint/2010/main" val="12048114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Setup Environment</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Connect to the Azure CLI</a:t>
            </a:r>
          </a:p>
          <a:p>
            <a:r>
              <a:rPr lang="en-US" sz="2400" b="0" dirty="0">
                <a:effectLst/>
                <a:latin typeface="+mn-lt"/>
                <a:ea typeface="+mn-ea"/>
                <a:cs typeface="+mn-cs"/>
                <a:sym typeface="Calibri"/>
              </a:rPr>
              <a:t>Create a Resource Group</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Goal: get up and running</a:t>
            </a:r>
          </a:p>
          <a:p>
            <a:endParaRPr lang="en-US" dirty="0"/>
          </a:p>
        </p:txBody>
      </p:sp>
    </p:spTree>
    <p:extLst>
      <p:ext uri="{BB962C8B-B14F-4D97-AF65-F5344CB8AC3E}">
        <p14:creationId xmlns:p14="http://schemas.microsoft.com/office/powerpoint/2010/main" val="28556022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noRot="1" noChangeAspect="1"/>
          </p:cNvSpPr>
          <p:nvPr>
            <p:ph type="sldImg"/>
          </p:nvPr>
        </p:nvSpPr>
        <p:spPr>
          <a:xfrm>
            <a:off x="381000" y="685800"/>
            <a:ext cx="6096000" cy="3429000"/>
          </a:xfrm>
          <a:prstGeom prst="rect">
            <a:avLst/>
          </a:prstGeom>
        </p:spPr>
        <p:txBody>
          <a:bodyPr/>
          <a:lstStyle/>
          <a:p>
            <a:endParaRPr/>
          </a:p>
        </p:txBody>
      </p:sp>
      <p:sp>
        <p:nvSpPr>
          <p:cNvPr id="1059" name="Shape 1059"/>
          <p:cNvSpPr>
            <a:spLocks noGrp="1"/>
          </p:cNvSpPr>
          <p:nvPr>
            <p:ph type="body" sz="quarter" idx="1"/>
          </p:nvPr>
        </p:nvSpPr>
        <p:spPr>
          <a:prstGeom prst="rect">
            <a:avLst/>
          </a:prstGeom>
        </p:spPr>
        <p:txBody>
          <a:bodyPr/>
          <a:lstStyle/>
          <a:p>
            <a:pPr>
              <a:defRPr sz="1400"/>
            </a:pPr>
            <a:r>
              <a:t>The foundation of Terraform is the open source project and addresses the concern for individuals:</a:t>
            </a:r>
          </a:p>
          <a:p>
            <a:pPr marL="228600" indent="-228600">
              <a:buSzPct val="100000"/>
              <a:buChar char="•"/>
              <a:defRPr sz="1400"/>
            </a:pPr>
            <a:r>
              <a:t>use infrastructure as code to create reusable configuration, enable automation, and manage infrastructure in cloud, at scale</a:t>
            </a:r>
          </a:p>
          <a:p>
            <a:pPr marL="228600" indent="-228600">
              <a:buSzPct val="100000"/>
              <a:buChar char="•"/>
              <a:defRPr sz="1400"/>
            </a:pPr>
            <a:r>
              <a:t>use a consistent workflow for many different infrastructure providers to safely and consistently provision infrastructure and without having to learn other provision and management tools</a:t>
            </a:r>
          </a:p>
          <a:p>
            <a:pPr>
              <a:defRPr sz="1400"/>
            </a:pPr>
            <a:endParaRPr/>
          </a:p>
          <a:p>
            <a:pPr>
              <a:defRPr sz="1400"/>
            </a:pPr>
            <a:r>
              <a:t>As Terraform adoption grows beyond 1 or 2 users (which is how it generally begins) and as the organizational structure of infrastructure management grows there are a set of requirements around collaboration and governance that become helpful to using Terraform at scale for your organization. </a:t>
            </a:r>
          </a:p>
          <a:p>
            <a:pPr>
              <a:defRPr sz="1400"/>
            </a:pPr>
            <a:endParaRPr/>
          </a:p>
          <a:p>
            <a:pPr>
              <a:defRPr sz="1400"/>
            </a:pPr>
            <a:r>
              <a:t>Additionally to this, there is also the element of support for daily and long term success through enterprise levels of support. This includes both on-call support for daily issues but also long-terms architecture guidance and technical account management. This is what is offered as part of Terraform Enterprise. The focus of the Terraform Enterprise Pro is collaboration and the Terraform Enterprise Premium is governance. </a:t>
            </a:r>
          </a:p>
          <a:p>
            <a:pPr>
              <a:defRPr sz="1400"/>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9" name="Shape 1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10" name="Shape 1110"/>
          <p:cNvSpPr>
            <a:spLocks noGrp="1"/>
          </p:cNvSpPr>
          <p:nvPr>
            <p:ph type="body" sz="quarter" idx="1"/>
          </p:nvPr>
        </p:nvSpPr>
        <p:spPr>
          <a:prstGeom prst="rect">
            <a:avLst/>
          </a:prstGeom>
        </p:spPr>
        <p:txBody>
          <a:bodyPr/>
          <a:lstStyle/>
          <a:p>
            <a:pPr marL="381000" indent="-140368">
              <a:buClr>
                <a:srgbClr val="000000"/>
              </a:buClr>
              <a:buSzPct val="100000"/>
              <a:buChar char="•"/>
              <a:defRPr sz="1400"/>
            </a:pPr>
            <a:r>
              <a:t>For collaboration, lets take a quick look back at the OSS workflow. </a:t>
            </a:r>
          </a:p>
          <a:p>
            <a:pPr marL="381000" indent="-140368">
              <a:buClr>
                <a:srgbClr val="000000"/>
              </a:buClr>
              <a:buSzPct val="100000"/>
              <a:buChar char="•"/>
              <a:defRPr sz="1400"/>
            </a:pPr>
            <a:r>
              <a:t>In this scenario there is 1 or 2 individuals using Terraform configurations to create and update the infrastructure. </a:t>
            </a:r>
          </a:p>
          <a:p>
            <a:pPr marL="381000" indent="-140368">
              <a:buClr>
                <a:srgbClr val="000000"/>
              </a:buClr>
              <a:buSzPct val="100000"/>
              <a:buChar char="•"/>
              <a:defRPr sz="1400"/>
            </a:pPr>
            <a:r>
              <a:t>And this is relatively simple to coordinate these changes. </a:t>
            </a:r>
          </a:p>
          <a:p>
            <a:pPr marL="381000" indent="-140368">
              <a:buClr>
                <a:srgbClr val="000000"/>
              </a:buClr>
              <a:buSzPct val="100000"/>
              <a:buChar char="•"/>
              <a:defRPr sz="1400"/>
            </a:pPr>
            <a:r>
              <a:t>However as more operators become proficient using Terraform and are brought on to help provision large scale infrastructures tis models expands.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Shape 1185"/>
          <p:cNvSpPr>
            <a:spLocks noGrp="1" noRot="1" noChangeAspect="1"/>
          </p:cNvSpPr>
          <p:nvPr>
            <p:ph type="sldImg"/>
          </p:nvPr>
        </p:nvSpPr>
        <p:spPr>
          <a:xfrm>
            <a:off x="381000" y="685800"/>
            <a:ext cx="6096000" cy="3429000"/>
          </a:xfrm>
          <a:prstGeom prst="rect">
            <a:avLst/>
          </a:prstGeom>
        </p:spPr>
        <p:txBody>
          <a:bodyPr/>
          <a:lstStyle/>
          <a:p>
            <a:endParaRPr/>
          </a:p>
        </p:txBody>
      </p:sp>
      <p:sp>
        <p:nvSpPr>
          <p:cNvPr id="1186" name="Shape 1186"/>
          <p:cNvSpPr>
            <a:spLocks noGrp="1"/>
          </p:cNvSpPr>
          <p:nvPr>
            <p:ph type="body" sz="quarter" idx="1"/>
          </p:nvPr>
        </p:nvSpPr>
        <p:spPr>
          <a:prstGeom prst="rect">
            <a:avLst/>
          </a:prstGeom>
        </p:spPr>
        <p:txBody>
          <a:bodyPr/>
          <a:lstStyle/>
          <a:p>
            <a:pPr marL="140368" indent="-140368">
              <a:buSzPct val="100000"/>
              <a:buChar char="•"/>
              <a:defRPr sz="1400"/>
            </a:pPr>
            <a:r>
              <a:t>Now there are multiple operators creating Terraform configurations, and in the case of more complex infrastructure one operator might be responsible for the networking infrastructure, and one operator responsible for the core infrastructure, and one operator responsible for web properties, etc. </a:t>
            </a:r>
          </a:p>
          <a:p>
            <a:pPr marL="140368" indent="-140368">
              <a:buSzPct val="100000"/>
              <a:buChar char="•"/>
              <a:defRPr sz="1400"/>
            </a:pPr>
            <a:r>
              <a:t>Additionally, to this more operators are starting to consume the infrastructure provisioned by Terraform for their various different applications.  The coordination of all of these runs is not trivial, each users is running their private installation of Terraform and updating the same infrastructure.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 name="Shape 1260"/>
          <p:cNvSpPr>
            <a:spLocks noGrp="1" noRot="1" noChangeAspect="1"/>
          </p:cNvSpPr>
          <p:nvPr>
            <p:ph type="sldImg"/>
          </p:nvPr>
        </p:nvSpPr>
        <p:spPr>
          <a:xfrm>
            <a:off x="381000" y="685800"/>
            <a:ext cx="6096000" cy="3429000"/>
          </a:xfrm>
          <a:prstGeom prst="rect">
            <a:avLst/>
          </a:prstGeom>
        </p:spPr>
        <p:txBody>
          <a:bodyPr/>
          <a:lstStyle/>
          <a:p>
            <a:endParaRPr/>
          </a:p>
        </p:txBody>
      </p:sp>
      <p:sp>
        <p:nvSpPr>
          <p:cNvPr id="1261" name="Shape 1261"/>
          <p:cNvSpPr>
            <a:spLocks noGrp="1"/>
          </p:cNvSpPr>
          <p:nvPr>
            <p:ph type="body" sz="quarter" idx="1"/>
          </p:nvPr>
        </p:nvSpPr>
        <p:spPr>
          <a:prstGeom prst="rect">
            <a:avLst/>
          </a:prstGeom>
        </p:spPr>
        <p:txBody>
          <a:bodyPr/>
          <a:lstStyle/>
          <a:p>
            <a:pPr marL="228600" indent="-228600">
              <a:buSzPct val="100000"/>
              <a:buChar char="•"/>
              <a:defRPr sz="1400"/>
            </a:pPr>
            <a:r>
              <a:t>To address this Terraform Enterprise provides Terraform Workspace management and UI with remote state storage, plans, and applies to remove the challenge of coordination. </a:t>
            </a:r>
          </a:p>
          <a:p>
            <a:pPr marL="228600" indent="-228600">
              <a:buSzPct val="100000"/>
              <a:buChar char="•"/>
              <a:defRPr sz="1400"/>
            </a:pPr>
            <a:r>
              <a:t>Terraform Enterprise Workspaces has an API by design approach making it easy for you to integrate into your environment and existing tooling. </a:t>
            </a:r>
          </a:p>
          <a:p>
            <a:pPr marL="228600" indent="-228600">
              <a:buSzPct val="100000"/>
              <a:buChar char="•"/>
              <a:defRPr sz="1400"/>
            </a:pPr>
            <a:r>
              <a:t>Workspaces are connected to Version control system repositories </a:t>
            </a:r>
          </a:p>
          <a:p>
            <a:pPr marL="228600" indent="-228600">
              <a:buSzPct val="100000"/>
              <a:buChar char="•"/>
              <a:defRPr sz="1400"/>
            </a:pPr>
            <a:r>
              <a:t>Workspaces can be created in a granular way to align with how the infrastructure is organized. For example, workspaces can be organized by the stage of application delivery (development/test/production) and/or the type of infrastructure (networking/compute/monitoring/web).</a:t>
            </a:r>
          </a:p>
          <a:p>
            <a:pPr marL="228600" indent="-228600">
              <a:buSzPct val="100000"/>
              <a:buChar char="•"/>
              <a:defRPr sz="1400"/>
            </a:pPr>
            <a:r>
              <a:t>Developer can use a private version of a module registry in the Terraform Enterprise UI to search for pre-defined modules to spin up infrastructure to run their applications.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 name="Shape 1343"/>
          <p:cNvSpPr>
            <a:spLocks noGrp="1" noRot="1" noChangeAspect="1"/>
          </p:cNvSpPr>
          <p:nvPr>
            <p:ph type="sldImg"/>
          </p:nvPr>
        </p:nvSpPr>
        <p:spPr>
          <a:xfrm>
            <a:off x="381000" y="685800"/>
            <a:ext cx="6096000" cy="3429000"/>
          </a:xfrm>
          <a:prstGeom prst="rect">
            <a:avLst/>
          </a:prstGeom>
        </p:spPr>
        <p:txBody>
          <a:bodyPr/>
          <a:lstStyle/>
          <a:p>
            <a:endParaRPr/>
          </a:p>
        </p:txBody>
      </p:sp>
      <p:sp>
        <p:nvSpPr>
          <p:cNvPr id="1344" name="Shape 1344"/>
          <p:cNvSpPr>
            <a:spLocks noGrp="1"/>
          </p:cNvSpPr>
          <p:nvPr>
            <p:ph type="body" sz="quarter" idx="1"/>
          </p:nvPr>
        </p:nvSpPr>
        <p:spPr>
          <a:prstGeom prst="rect">
            <a:avLst/>
          </a:prstGeom>
        </p:spPr>
        <p:txBody>
          <a:bodyPr/>
          <a:lstStyle>
            <a:lvl1pPr>
              <a:defRPr sz="1400"/>
            </a:lvl1pPr>
          </a:lstStyle>
          <a:p>
            <a:r>
              <a:t>Here is a view of Terraform Enterprise Workspace management with Workspace a the standard for how infrastructure is organized.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 name="Shape 1402"/>
          <p:cNvSpPr>
            <a:spLocks noGrp="1" noRot="1" noChangeAspect="1"/>
          </p:cNvSpPr>
          <p:nvPr>
            <p:ph type="sldImg"/>
          </p:nvPr>
        </p:nvSpPr>
        <p:spPr>
          <a:xfrm>
            <a:off x="381000" y="685800"/>
            <a:ext cx="6096000" cy="3429000"/>
          </a:xfrm>
          <a:prstGeom prst="rect">
            <a:avLst/>
          </a:prstGeom>
        </p:spPr>
        <p:txBody>
          <a:bodyPr/>
          <a:lstStyle/>
          <a:p>
            <a:endParaRPr/>
          </a:p>
        </p:txBody>
      </p:sp>
      <p:sp>
        <p:nvSpPr>
          <p:cNvPr id="1403" name="Shape 1403"/>
          <p:cNvSpPr>
            <a:spLocks noGrp="1"/>
          </p:cNvSpPr>
          <p:nvPr>
            <p:ph type="body" sz="quarter" idx="1"/>
          </p:nvPr>
        </p:nvSpPr>
        <p:spPr>
          <a:prstGeom prst="rect">
            <a:avLst/>
          </a:prstGeom>
        </p:spPr>
        <p:txBody>
          <a:bodyPr/>
          <a:lstStyle/>
          <a:p>
            <a:pPr marL="228600" indent="-228600">
              <a:buSzPct val="100000"/>
              <a:buChar char="•"/>
              <a:defRPr sz="1400"/>
            </a:pPr>
            <a:r>
              <a:t>Terraform runs including the plan and apply can be done remotely. </a:t>
            </a:r>
          </a:p>
          <a:p>
            <a:pPr marL="228600" indent="-228600">
              <a:buSzPct val="100000"/>
              <a:buChar char="•"/>
              <a:defRPr sz="1400"/>
            </a:pPr>
            <a:r>
              <a:t>Terraform Enterprise provides enhanced remote state storage</a:t>
            </a:r>
          </a:p>
          <a:p>
            <a:pPr marL="228600" indent="-228600">
              <a:buSzPct val="100000"/>
              <a:buChar char="•"/>
              <a:defRPr sz="1400"/>
            </a:pPr>
            <a:r>
              <a:t>Runs triggered from the CLI also show up in the UI. Users can continue using the same OSS workflow (if that is what they are comfortable with) and it registers with TFE.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5" name="Shape 1485"/>
          <p:cNvSpPr>
            <a:spLocks noGrp="1" noRot="1" noChangeAspect="1"/>
          </p:cNvSpPr>
          <p:nvPr>
            <p:ph type="sldImg"/>
          </p:nvPr>
        </p:nvSpPr>
        <p:spPr>
          <a:xfrm>
            <a:off x="381000" y="685800"/>
            <a:ext cx="6096000" cy="3429000"/>
          </a:xfrm>
          <a:prstGeom prst="rect">
            <a:avLst/>
          </a:prstGeom>
        </p:spPr>
        <p:txBody>
          <a:bodyPr/>
          <a:lstStyle/>
          <a:p>
            <a:endParaRPr/>
          </a:p>
        </p:txBody>
      </p:sp>
      <p:sp>
        <p:nvSpPr>
          <p:cNvPr id="1486" name="Shape 1486"/>
          <p:cNvSpPr>
            <a:spLocks noGrp="1"/>
          </p:cNvSpPr>
          <p:nvPr>
            <p:ph type="body" sz="quarter" idx="1"/>
          </p:nvPr>
        </p:nvSpPr>
        <p:spPr>
          <a:prstGeom prst="rect">
            <a:avLst/>
          </a:prstGeom>
        </p:spPr>
        <p:txBody>
          <a:bodyPr/>
          <a:lstStyle/>
          <a:p>
            <a:pPr marL="228600" indent="-228600">
              <a:buSzPct val="100000"/>
              <a:buChar char="•"/>
              <a:defRPr sz="1400"/>
            </a:pPr>
            <a:r>
              <a:t>Here is a view of a Terraform run from Terraform Enterprise. </a:t>
            </a:r>
          </a:p>
          <a:p>
            <a:pPr marL="228600" indent="-228600">
              <a:buSzPct val="100000"/>
              <a:buChar char="•"/>
              <a:defRPr sz="1400"/>
            </a:pPr>
            <a:r>
              <a:t>Terraform Infrastructure as code and Terraform Enterprise Workspace management and collaboration enables operators to automate provisioning at scale. However, this comes with risks, as every action can have larger effect.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Needs help</a:t>
            </a:r>
          </a:p>
          <a:p>
            <a:endParaRPr lang="en-US" dirty="0"/>
          </a:p>
        </p:txBody>
      </p:sp>
    </p:spTree>
    <p:extLst>
      <p:ext uri="{BB962C8B-B14F-4D97-AF65-F5344CB8AC3E}">
        <p14:creationId xmlns:p14="http://schemas.microsoft.com/office/powerpoint/2010/main" val="4325156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 name="Shape 1566"/>
          <p:cNvSpPr>
            <a:spLocks noGrp="1" noRot="1" noChangeAspect="1"/>
          </p:cNvSpPr>
          <p:nvPr>
            <p:ph type="sldImg"/>
          </p:nvPr>
        </p:nvSpPr>
        <p:spPr>
          <a:xfrm>
            <a:off x="381000" y="685800"/>
            <a:ext cx="6096000" cy="3429000"/>
          </a:xfrm>
          <a:prstGeom prst="rect">
            <a:avLst/>
          </a:prstGeom>
        </p:spPr>
        <p:txBody>
          <a:bodyPr/>
          <a:lstStyle/>
          <a:p>
            <a:endParaRPr/>
          </a:p>
        </p:txBody>
      </p:sp>
      <p:sp>
        <p:nvSpPr>
          <p:cNvPr id="1567" name="Shape 1567"/>
          <p:cNvSpPr>
            <a:spLocks noGrp="1"/>
          </p:cNvSpPr>
          <p:nvPr>
            <p:ph type="body" sz="quarter" idx="1"/>
          </p:nvPr>
        </p:nvSpPr>
        <p:spPr>
          <a:prstGeom prst="rect">
            <a:avLst/>
          </a:prstGeom>
        </p:spPr>
        <p:txBody>
          <a:bodyPr/>
          <a:lstStyle/>
          <a:p>
            <a:pPr marL="228600" indent="-228600">
              <a:buSzPct val="100000"/>
              <a:buChar char="•"/>
              <a:defRPr sz="1400"/>
            </a:pPr>
            <a:r>
              <a:t>Then the execution phase happens and the resources are provisioned across the various providers detailed in the configuration file. </a:t>
            </a:r>
          </a:p>
          <a:p>
            <a:pPr marL="228600" indent="-228600">
              <a:buSzPct val="100000"/>
              <a:buChar char="•"/>
              <a:defRPr sz="1400"/>
            </a:pPr>
            <a:r>
              <a:t>However, the as more resource are provisioned by more users the challenges is in making sure infrastructure changes are doing so within business and/or regulatory policy.  Such policies might be: </a:t>
            </a:r>
          </a:p>
          <a:p>
            <a:pPr marL="685800" lvl="2" indent="-228600">
              <a:buSzPct val="100000"/>
              <a:buChar char="•"/>
              <a:defRPr sz="1400"/>
            </a:pPr>
            <a:r>
              <a:t>Not allow resources to be provisioned without tags</a:t>
            </a:r>
          </a:p>
          <a:p>
            <a:pPr marL="685800" lvl="2" indent="-228600">
              <a:buSzPct val="100000"/>
              <a:buChar char="•"/>
              <a:defRPr sz="1400"/>
            </a:pPr>
            <a:r>
              <a:t>Not allow “development” resources to be provisioned in “us-east-1”</a:t>
            </a:r>
          </a:p>
          <a:p>
            <a:pPr marL="685800" lvl="2" indent="-228600">
              <a:buSzPct val="100000"/>
              <a:buChar char="•"/>
              <a:defRPr sz="1400"/>
            </a:pPr>
            <a:r>
              <a:t>Restrict AWS security group ingress and egress settings by CIDR block</a:t>
            </a:r>
          </a:p>
          <a:p>
            <a:pPr marL="685800" lvl="2" indent="-228600">
              <a:buSzPct val="100000"/>
              <a:buChar char="•"/>
              <a:defRPr sz="1400"/>
            </a:pPr>
            <a:r>
              <a:t>Not allow resources to be provisioned outside of business hours</a:t>
            </a:r>
          </a:p>
          <a:p>
            <a:pPr marL="228600" indent="-228600">
              <a:buSzPct val="100000"/>
              <a:buChar char="•"/>
              <a:defRPr sz="1400"/>
            </a:pPr>
            <a:r>
              <a:t>Manually trying to enforce these constraints will be difficult once usage scales beyond a few people provisioning infrastructure. </a:t>
            </a:r>
          </a:p>
          <a:p>
            <a:pPr marL="228600" indent="-228600">
              <a:buSzPct val="100000"/>
              <a:buChar char="•"/>
              <a:defRPr sz="1400"/>
            </a:pPr>
            <a:r>
              <a:t>And to address this is policy as code to automate policy checks.</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5" name="Shape 1645"/>
          <p:cNvSpPr>
            <a:spLocks noGrp="1" noRot="1" noChangeAspect="1"/>
          </p:cNvSpPr>
          <p:nvPr>
            <p:ph type="sldImg"/>
          </p:nvPr>
        </p:nvSpPr>
        <p:spPr>
          <a:xfrm>
            <a:off x="381000" y="685800"/>
            <a:ext cx="6096000" cy="3429000"/>
          </a:xfrm>
          <a:prstGeom prst="rect">
            <a:avLst/>
          </a:prstGeom>
        </p:spPr>
        <p:txBody>
          <a:bodyPr/>
          <a:lstStyle/>
          <a:p>
            <a:endParaRPr/>
          </a:p>
        </p:txBody>
      </p:sp>
      <p:sp>
        <p:nvSpPr>
          <p:cNvPr id="1646" name="Shape 1646"/>
          <p:cNvSpPr>
            <a:spLocks noGrp="1"/>
          </p:cNvSpPr>
          <p:nvPr>
            <p:ph type="body" sz="quarter" idx="1"/>
          </p:nvPr>
        </p:nvSpPr>
        <p:spPr>
          <a:prstGeom prst="rect">
            <a:avLst/>
          </a:prstGeom>
        </p:spPr>
        <p:txBody>
          <a:bodyPr/>
          <a:lstStyle/>
          <a:p>
            <a:pPr marL="228600" indent="-228600">
              <a:buSzPct val="100000"/>
              <a:buChar char="•"/>
              <a:defRPr sz="1400"/>
            </a:pPr>
            <a:r>
              <a:t>HashiCorp Sentinel is a policy as code framework and allows these types of constraints to be codified and automated with in Terraform Enterprise.</a:t>
            </a:r>
          </a:p>
          <a:p>
            <a:pPr marL="457200" lvl="1" indent="-228600">
              <a:buSzPct val="100000"/>
              <a:buChar char="•"/>
              <a:defRPr sz="1400"/>
            </a:pPr>
            <a:r>
              <a:t>Sentinel policies are configured on an organization within Terraform Enterprise and are applied to all runs on all workspaces within that organization.</a:t>
            </a:r>
          </a:p>
          <a:p>
            <a:pPr marL="457200" lvl="1" indent="-228600">
              <a:buSzPct val="100000"/>
              <a:buChar char="•"/>
              <a:defRPr sz="1400"/>
            </a:pPr>
            <a:r>
              <a:t>Policy code is entered into Terraform Enterprise using the API or the web UI, and full VCS integration for policy as code will be coming soon.</a:t>
            </a:r>
          </a:p>
          <a:p>
            <a:pPr marL="457200" lvl="1" indent="-228600">
              <a:buSzPct val="100000"/>
              <a:buChar char="•"/>
              <a:defRPr sz="1400"/>
            </a:pPr>
            <a:endParaRPr/>
          </a:p>
          <a:p>
            <a:pPr>
              <a:defRPr sz="1400"/>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7" name="Shape 168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8" name="Shape 1688"/>
          <p:cNvSpPr>
            <a:spLocks noGrp="1"/>
          </p:cNvSpPr>
          <p:nvPr>
            <p:ph type="body" sz="quarter" idx="1"/>
          </p:nvPr>
        </p:nvSpPr>
        <p:spPr>
          <a:prstGeom prst="rect">
            <a:avLst/>
          </a:prstGeom>
        </p:spPr>
        <p:txBody>
          <a:bodyPr/>
          <a:lstStyle/>
          <a:p>
            <a:pPr marL="228600" indent="-228600">
              <a:buSzPct val="100000"/>
              <a:buChar char="•"/>
              <a:defRPr sz="1400"/>
            </a:pPr>
            <a:r>
              <a:t>Example policy for infrastructure provisioning: </a:t>
            </a:r>
          </a:p>
          <a:p>
            <a:pPr marL="457200" lvl="1" indent="-228600">
              <a:buSzPct val="100000"/>
              <a:buChar char="•"/>
              <a:defRPr sz="1400"/>
            </a:pPr>
            <a:r>
              <a:t>Do not allow resources to be provisioned without tags</a:t>
            </a:r>
          </a:p>
          <a:p>
            <a:pPr marL="457200" lvl="1" indent="-228600">
              <a:buSzPct val="100000"/>
              <a:buChar char="•"/>
              <a:defRPr sz="1400"/>
            </a:pPr>
            <a:r>
              <a:t>Only allow staging resources in us-west-1 and production resources in us-east-1</a:t>
            </a:r>
          </a:p>
          <a:p>
            <a:pPr marL="457200" lvl="1" indent="-228600">
              <a:buSzPct val="100000"/>
              <a:buChar char="•"/>
              <a:defRPr sz="1400"/>
            </a:pPr>
            <a:r>
              <a:t>Do not allow AWS security groups to have egress set to 0.0.0.0</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 name="Shape 1750"/>
          <p:cNvSpPr>
            <a:spLocks noGrp="1" noRot="1" noChangeAspect="1"/>
          </p:cNvSpPr>
          <p:nvPr>
            <p:ph type="sldImg"/>
          </p:nvPr>
        </p:nvSpPr>
        <p:spPr>
          <a:xfrm>
            <a:off x="381000" y="685800"/>
            <a:ext cx="6096000" cy="3429000"/>
          </a:xfrm>
          <a:prstGeom prst="rect">
            <a:avLst/>
          </a:prstGeom>
        </p:spPr>
        <p:txBody>
          <a:bodyPr/>
          <a:lstStyle/>
          <a:p>
            <a:endParaRPr/>
          </a:p>
        </p:txBody>
      </p:sp>
      <p:sp>
        <p:nvSpPr>
          <p:cNvPr id="1751" name="Shape 1751"/>
          <p:cNvSpPr>
            <a:spLocks noGrp="1"/>
          </p:cNvSpPr>
          <p:nvPr>
            <p:ph type="body" sz="quarter" idx="1"/>
          </p:nvPr>
        </p:nvSpPr>
        <p:spPr>
          <a:prstGeom prst="rect">
            <a:avLst/>
          </a:prstGeom>
        </p:spPr>
        <p:txBody>
          <a:bodyPr/>
          <a:lstStyle/>
          <a:p>
            <a:pPr marL="228600" indent="-228600">
              <a:buSzPct val="100000"/>
              <a:buChar char="•"/>
              <a:defRPr sz="1400"/>
            </a:pPr>
            <a:r>
              <a:t>The policy check is built into the Terraform workflow after the Terraform plan. </a:t>
            </a:r>
          </a:p>
          <a:p>
            <a:pPr marL="228600" indent="-228600">
              <a:buSzPct val="100000"/>
              <a:buChar char="•"/>
              <a:defRPr sz="1400"/>
            </a:pPr>
            <a:r>
              <a:t>The “tfplan” plugin is imported, and then used to access the set of Terraform resources we are interested in, for the policy to actually be checking. </a:t>
            </a:r>
          </a:p>
          <a:p>
            <a:pPr marL="228600" indent="-228600">
              <a:buSzPct val="100000"/>
              <a:buChar char="•"/>
              <a:defRPr sz="1400"/>
            </a:pPr>
            <a:r>
              <a:t>Sentinel policies in Terraform Enterprise are enforced immediately after a plan completes. This is reflected on the Runs view page. The “Policy Check” section will appear when the plan completes</a:t>
            </a:r>
          </a:p>
          <a:p>
            <a:pPr marL="228600" indent="-228600">
              <a:buSzPct val="100000"/>
              <a:buChar char="•"/>
              <a:defRPr sz="1400"/>
            </a:pPr>
            <a:r>
              <a:t>For policy checks, there are various enforcement levels to provide the appropriate level of constraint while still enabling productivity. There are 3 levels to choose from:</a:t>
            </a:r>
          </a:p>
          <a:p>
            <a:pPr marL="457200" lvl="1" indent="-228600">
              <a:buSzPct val="100000"/>
              <a:buChar char="•"/>
              <a:defRPr sz="1400"/>
            </a:pPr>
            <a:r>
              <a:t>Advisory mode logs warnings, but does not prevent runs from being applied. This is useful for teaching users good habits without preventing actions.</a:t>
            </a:r>
          </a:p>
          <a:p>
            <a:pPr marL="457200" lvl="1" indent="-228600">
              <a:buSzPct val="100000"/>
              <a:buChar char="•"/>
              <a:defRPr sz="1400"/>
            </a:pPr>
            <a:r>
              <a:t>Soft mandatory mode requires an operator with appropriate permissions to override any policy failures prior to an apply. This is useful for policies like "Users cannot provision outside of business hours", which require a failsafe. </a:t>
            </a:r>
          </a:p>
          <a:p>
            <a:pPr marL="457200" lvl="1" indent="-228600">
              <a:buSzPct val="100000"/>
              <a:buChar char="•"/>
              <a:defRPr sz="1400"/>
            </a:pPr>
            <a:r>
              <a:t>Hard mandatory mode does not allow any override, and policies must pass prior to an apply. This is useful for policies that enforce regulatory requirements like "All database volumes must be encrypted." </a:t>
            </a:r>
          </a:p>
          <a:p>
            <a:pPr marL="228600" indent="-228600">
              <a:buSzPct val="100000"/>
              <a:buChar char="•"/>
              <a:defRPr sz="1400"/>
            </a:pPr>
            <a:r>
              <a:t>The workspace owner is able to confirm and apply a run that passes policy checks freely.</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 name="Shape 1792"/>
          <p:cNvSpPr>
            <a:spLocks noGrp="1" noRot="1" noChangeAspect="1"/>
          </p:cNvSpPr>
          <p:nvPr>
            <p:ph type="sldImg"/>
          </p:nvPr>
        </p:nvSpPr>
        <p:spPr>
          <a:xfrm>
            <a:off x="381000" y="685800"/>
            <a:ext cx="6096000" cy="3429000"/>
          </a:xfrm>
          <a:prstGeom prst="rect">
            <a:avLst/>
          </a:prstGeom>
        </p:spPr>
        <p:txBody>
          <a:bodyPr/>
          <a:lstStyle/>
          <a:p>
            <a:endParaRPr/>
          </a:p>
        </p:txBody>
      </p:sp>
      <p:sp>
        <p:nvSpPr>
          <p:cNvPr id="1793" name="Shape 1793"/>
          <p:cNvSpPr>
            <a:spLocks noGrp="1"/>
          </p:cNvSpPr>
          <p:nvPr>
            <p:ph type="body" sz="quarter" idx="1"/>
          </p:nvPr>
        </p:nvSpPr>
        <p:spPr>
          <a:prstGeom prst="rect">
            <a:avLst/>
          </a:prstGeom>
        </p:spPr>
        <p:txBody>
          <a:bodyPr/>
          <a:lstStyle/>
          <a:p>
            <a:pPr marL="228600" indent="-228600">
              <a:buSzPct val="100000"/>
              <a:buChar char="•"/>
              <a:defRPr sz="1400"/>
            </a:pPr>
            <a:r>
              <a:t>Here is a view of a Terraform run from Terraform Enterprise with the policy check applied after the Terraform plan. </a:t>
            </a:r>
          </a:p>
          <a:p>
            <a:pPr marL="228600" indent="-228600">
              <a:buSzPct val="100000"/>
              <a:buChar char="•"/>
              <a:defRPr sz="1400"/>
            </a:pPr>
            <a:r>
              <a:t>This particular run had a soft fail that was able to be overridden by a user with the appropriate permission.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Shape 187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7" name="Shape 1877"/>
          <p:cNvSpPr>
            <a:spLocks noGrp="1"/>
          </p:cNvSpPr>
          <p:nvPr>
            <p:ph type="body" sz="quarter" idx="1"/>
          </p:nvPr>
        </p:nvSpPr>
        <p:spPr>
          <a:prstGeom prst="rect">
            <a:avLst/>
          </a:prstGeom>
        </p:spPr>
        <p:txBody>
          <a:bodyPr/>
          <a:lstStyle>
            <a:lvl1pPr marL="228600" indent="-228600">
              <a:buSzPct val="100000"/>
              <a:buChar char="•"/>
              <a:defRPr sz="1400"/>
            </a:lvl1pPr>
          </a:lstStyle>
          <a:p>
            <a:r>
              <a:t>With Sentinel policy as code the appropriate guardrails are automatically in-place to protect users from creating infrastructure changes that fall outside of business and/or regulatory policies.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8" name="Shape 1928"/>
          <p:cNvSpPr>
            <a:spLocks noGrp="1" noRot="1" noChangeAspect="1"/>
          </p:cNvSpPr>
          <p:nvPr>
            <p:ph type="sldImg"/>
          </p:nvPr>
        </p:nvSpPr>
        <p:spPr>
          <a:xfrm>
            <a:off x="381000" y="685800"/>
            <a:ext cx="6096000" cy="3429000"/>
          </a:xfrm>
          <a:prstGeom prst="rect">
            <a:avLst/>
          </a:prstGeom>
        </p:spPr>
        <p:txBody>
          <a:bodyPr/>
          <a:lstStyle/>
          <a:p>
            <a:endParaRPr/>
          </a:p>
        </p:txBody>
      </p:sp>
      <p:sp>
        <p:nvSpPr>
          <p:cNvPr id="1929" name="Shape 1929"/>
          <p:cNvSpPr>
            <a:spLocks noGrp="1"/>
          </p:cNvSpPr>
          <p:nvPr>
            <p:ph type="body" sz="quarter" idx="1"/>
          </p:nvPr>
        </p:nvSpPr>
        <p:spPr>
          <a:prstGeom prst="rect">
            <a:avLst/>
          </a:prstGeom>
        </p:spPr>
        <p:txBody>
          <a:bodyPr/>
          <a:lstStyle/>
          <a:p>
            <a:pPr marL="228600" indent="-228600">
              <a:buSzPct val="100000"/>
              <a:buChar char="•"/>
              <a:defRPr sz="1400"/>
            </a:pPr>
            <a:r>
              <a:t>As we have talked though the provisioning workflow with Terraform and then Terraform Enterprise, there are many spots to integrate with tooling and infrastructure of your choice. </a:t>
            </a:r>
          </a:p>
          <a:p>
            <a:pPr marL="228600" indent="-228600">
              <a:buSzPct val="100000"/>
              <a:buChar char="•"/>
              <a:defRPr sz="1400"/>
            </a:pPr>
            <a:r>
              <a:t>One of our philosophies at HashiCorp is to be open and extensible in our products, open integrating and extensible to technology.   Currently, we have over 25+ formal technical partnerships with many of infrastructure providers through community involvement. </a:t>
            </a:r>
          </a:p>
          <a:p>
            <a:pPr marL="228600" indent="-228600">
              <a:buSzPct val="100000"/>
              <a:buChar char="•"/>
              <a:defRPr sz="1400"/>
            </a:pPr>
            <a:r>
              <a:t>Here are some of the more common integrations with VCS, including offerings from GitHub, GitLab, and BitBucket. </a:t>
            </a:r>
          </a:p>
          <a:p>
            <a:pPr marL="228600" indent="-228600">
              <a:buSzPct val="100000"/>
              <a:buChar char="•"/>
              <a:defRPr sz="1400"/>
            </a:pPr>
            <a:r>
              <a:t>On the infrastructure side, the core cloud providers with a full list of 70+ providers available on our docs site at </a:t>
            </a:r>
            <a:r>
              <a:rPr u="sng">
                <a:solidFill>
                  <a:srgbClr val="0563C1"/>
                </a:solidFill>
                <a:uFill>
                  <a:solidFill>
                    <a:srgbClr val="0563C1"/>
                  </a:solidFill>
                </a:uFill>
                <a:hlinkClick r:id="rId3"/>
              </a:rPr>
              <a:t>terraform.io</a:t>
            </a:r>
            <a:r>
              <a:t>.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4" name="Shape 1934"/>
          <p:cNvSpPr>
            <a:spLocks noGrp="1" noRot="1" noChangeAspect="1"/>
          </p:cNvSpPr>
          <p:nvPr>
            <p:ph type="sldImg"/>
          </p:nvPr>
        </p:nvSpPr>
        <p:spPr>
          <a:xfrm>
            <a:off x="381000" y="685800"/>
            <a:ext cx="6096000" cy="3429000"/>
          </a:xfrm>
          <a:prstGeom prst="rect">
            <a:avLst/>
          </a:prstGeom>
        </p:spPr>
        <p:txBody>
          <a:bodyPr/>
          <a:lstStyle/>
          <a:p>
            <a:endParaRPr/>
          </a:p>
        </p:txBody>
      </p:sp>
      <p:sp>
        <p:nvSpPr>
          <p:cNvPr id="1935" name="Shape 1935"/>
          <p:cNvSpPr>
            <a:spLocks noGrp="1"/>
          </p:cNvSpPr>
          <p:nvPr>
            <p:ph type="body" sz="quarter" idx="1"/>
          </p:nvPr>
        </p:nvSpPr>
        <p:spPr>
          <a:prstGeom prst="rect">
            <a:avLst/>
          </a:prstGeom>
        </p:spPr>
        <p:txBody>
          <a:bodyPr/>
          <a:lstStyle/>
          <a:p>
            <a:pPr marL="187157" indent="-187157">
              <a:buSzPct val="100000"/>
              <a:buAutoNum type="arabicPeriod"/>
              <a:defRPr sz="1400"/>
            </a:pPr>
            <a:r>
              <a:t>Terraform has seen tremendous traction amongst organizations of all sizes including many Fortune 2000. </a:t>
            </a:r>
          </a:p>
          <a:p>
            <a:pPr marL="187157" indent="-187157">
              <a:buSzPct val="100000"/>
              <a:buAutoNum type="arabicPeriod"/>
              <a:defRPr sz="1400"/>
            </a:pPr>
            <a:r>
              <a:t>The use cases that end up attracting organization are: </a:t>
            </a:r>
          </a:p>
          <a:p>
            <a:pPr marL="695157" lvl="1" indent="-187157">
              <a:buSzPct val="100000"/>
              <a:buAutoNum type="arabicPeriod"/>
              <a:defRPr sz="1400"/>
            </a:pPr>
            <a:r>
              <a:t>Infrastructure as code for the  purpose of automation to address managing infrastructure at scale. </a:t>
            </a:r>
          </a:p>
          <a:p>
            <a:pPr marL="695157" lvl="1" indent="-187157">
              <a:buSzPct val="100000"/>
              <a:buAutoNum type="arabicPeriod"/>
              <a:defRPr sz="1400"/>
            </a:pPr>
            <a:r>
              <a:t>Multi-cloud management to address the diversity across infrastructure providers </a:t>
            </a:r>
          </a:p>
          <a:p>
            <a:pPr marL="695157" lvl="1" indent="-187157">
              <a:buSzPct val="100000"/>
              <a:buAutoNum type="arabicPeriod"/>
              <a:defRPr sz="1400"/>
            </a:pPr>
            <a:r>
              <a:t>A platform to provide self-service infrastructure. Some organizations do it through private module registries while other will develop their own UI for self-service infrastructure onto of Terraform.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3" name="Shape 1953"/>
          <p:cNvSpPr>
            <a:spLocks noGrp="1" noRot="1" noChangeAspect="1"/>
          </p:cNvSpPr>
          <p:nvPr>
            <p:ph type="sldImg"/>
          </p:nvPr>
        </p:nvSpPr>
        <p:spPr>
          <a:xfrm>
            <a:off x="381000" y="685800"/>
            <a:ext cx="6096000" cy="3429000"/>
          </a:xfrm>
          <a:prstGeom prst="rect">
            <a:avLst/>
          </a:prstGeom>
        </p:spPr>
        <p:txBody>
          <a:bodyPr/>
          <a:lstStyle/>
          <a:p>
            <a:endParaRPr/>
          </a:p>
        </p:txBody>
      </p:sp>
      <p:sp>
        <p:nvSpPr>
          <p:cNvPr id="1954" name="Shape 1954"/>
          <p:cNvSpPr>
            <a:spLocks noGrp="1"/>
          </p:cNvSpPr>
          <p:nvPr>
            <p:ph type="body" sz="quarter" idx="1"/>
          </p:nvPr>
        </p:nvSpPr>
        <p:spPr>
          <a:prstGeom prst="rect">
            <a:avLst/>
          </a:prstGeom>
        </p:spPr>
        <p:txBody>
          <a:bodyPr/>
          <a:lstStyle/>
          <a:p>
            <a:pPr marL="187157" indent="-187157">
              <a:buSzPct val="100000"/>
              <a:buAutoNum type="arabicPeriod"/>
              <a:defRPr sz="1400"/>
            </a:pPr>
            <a:r>
              <a:t>While there are many organizations use Terraform here are a few brands that are doing interesting work with Terraform: </a:t>
            </a:r>
          </a:p>
          <a:p>
            <a:pPr marL="695157" lvl="1" indent="-187157">
              <a:buSzPct val="100000"/>
              <a:buAutoNum type="arabicPeriod"/>
              <a:defRPr sz="1400"/>
            </a:pPr>
            <a:r>
              <a:t>Segment - infrastructure as code, modules created with cost and usage built-in, provision and manage infrastructure as scale. Best practices built into Terraform configurations has helped them save over $1 million per year in cloud infrastructure costs. </a:t>
            </a:r>
          </a:p>
          <a:p>
            <a:pPr marL="695157" lvl="1" indent="-187157">
              <a:buSzPct val="100000"/>
              <a:buAutoNum type="arabicPeriod"/>
              <a:defRPr sz="1400"/>
            </a:pPr>
            <a:r>
              <a:t>SAP Ariba has both a hybrid cloud and multi-cloud model. They use two public clouds and also operate many private data centers. Terraform helps them with a consistent way to provision infrastructure the same way regardless of the environments, while removing provisioning bottlenecks in the application delivery pipeline. </a:t>
            </a:r>
          </a:p>
          <a:p>
            <a:pPr marL="695157" lvl="1" indent="-187157">
              <a:buSzPct val="100000"/>
              <a:buAutoNum type="arabicPeriod"/>
              <a:defRPr sz="1400"/>
            </a:pPr>
            <a:r>
              <a:t>Barclays is building a private registry of infrastructure modules that will be the foundation of the self-service model for other parts of the organization to provision infrastructure.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Move to TF?</a:t>
            </a:r>
          </a:p>
        </p:txBody>
      </p:sp>
    </p:spTree>
    <p:extLst>
      <p:ext uri="{BB962C8B-B14F-4D97-AF65-F5344CB8AC3E}">
        <p14:creationId xmlns:p14="http://schemas.microsoft.com/office/powerpoint/2010/main" val="52668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a:p>
            <a:r>
              <a:rPr lang="en-US" b="1" dirty="0"/>
              <a:t>resource group</a:t>
            </a:r>
            <a:r>
              <a:rPr lang="en-US" dirty="0"/>
              <a:t> </a:t>
            </a:r>
          </a:p>
          <a:p>
            <a:r>
              <a:rPr lang="en-US" dirty="0"/>
              <a:t>   A container that holds related resources for an Azure solution. The resource group can include all the resources for the solution, or only those resources that you want to manage as a group. </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  </a:t>
            </a:r>
            <a:r>
              <a:rPr lang="en-US" dirty="0"/>
              <a:t>You can deploy, update, or delete all the resources for your solution in a single, coordinated operation.</a:t>
            </a:r>
          </a:p>
          <a:p>
            <a:endParaRPr lang="en-US" b="1" dirty="0"/>
          </a:p>
          <a:p>
            <a:r>
              <a:rPr lang="en-US" b="1" dirty="0"/>
              <a:t>resource provider</a:t>
            </a:r>
            <a:r>
              <a:rPr lang="en-US" dirty="0"/>
              <a:t> </a:t>
            </a:r>
          </a:p>
          <a:p>
            <a:r>
              <a:rPr lang="en-US" dirty="0"/>
              <a:t>  A service that supplies the resources you can deploy and manage through Resource Manager. </a:t>
            </a:r>
          </a:p>
          <a:p>
            <a:r>
              <a:rPr lang="en-US" dirty="0"/>
              <a:t>  Each resource provider offers operations for working with the resources that are deployed. </a:t>
            </a:r>
          </a:p>
          <a:p>
            <a:r>
              <a:rPr lang="en-US" dirty="0"/>
              <a:t>  Some common resource providers are </a:t>
            </a:r>
            <a:r>
              <a:rPr lang="en-US" dirty="0" err="1"/>
              <a:t>Microsoft.Compute</a:t>
            </a:r>
            <a:r>
              <a:rPr lang="en-US" dirty="0"/>
              <a:t>, which supplies the virtual machine resource, </a:t>
            </a:r>
            <a:r>
              <a:rPr lang="en-US" dirty="0" err="1"/>
              <a:t>Microsoft.Storage</a:t>
            </a:r>
            <a:r>
              <a:rPr lang="en-US" dirty="0"/>
              <a:t>, which supplies the storage account resource, and </a:t>
            </a:r>
            <a:r>
              <a:rPr lang="en-US" dirty="0" err="1"/>
              <a:t>Microsoft.Web</a:t>
            </a:r>
            <a:r>
              <a:rPr lang="en-US" dirty="0"/>
              <a:t>, which supplies resources related to web apps. See </a:t>
            </a:r>
            <a:r>
              <a:rPr lang="en-US" dirty="0">
                <a:hlinkClick r:id="rId3"/>
              </a:rPr>
              <a:t>Resource providers</a:t>
            </a:r>
            <a:r>
              <a:rPr lang="en-US" dirty="0"/>
              <a:t>.</a:t>
            </a:r>
          </a:p>
          <a:p>
            <a:endParaRPr lang="en-US" dirty="0"/>
          </a:p>
        </p:txBody>
      </p:sp>
    </p:spTree>
    <p:extLst>
      <p:ext uri="{BB962C8B-B14F-4D97-AF65-F5344CB8AC3E}">
        <p14:creationId xmlns:p14="http://schemas.microsoft.com/office/powerpoint/2010/main" val="1218704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Needs help.</a:t>
            </a:r>
          </a:p>
        </p:txBody>
      </p:sp>
    </p:spTree>
    <p:extLst>
      <p:ext uri="{BB962C8B-B14F-4D97-AF65-F5344CB8AC3E}">
        <p14:creationId xmlns:p14="http://schemas.microsoft.com/office/powerpoint/2010/main" val="2831965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 Rise">
    <p:bg>
      <p:bgPr>
        <a:solidFill>
          <a:srgbClr val="000000"/>
        </a:solidFill>
        <a:effectLst/>
      </p:bgPr>
    </p:bg>
    <p:spTree>
      <p:nvGrpSpPr>
        <p:cNvPr id="1" name=""/>
        <p:cNvGrpSpPr/>
        <p:nvPr/>
      </p:nvGrpSpPr>
      <p:grpSpPr>
        <a:xfrm>
          <a:off x="0" y="0"/>
          <a:ext cx="0" cy="0"/>
          <a:chOff x="0" y="0"/>
          <a:chExt cx="0" cy="0"/>
        </a:xfrm>
      </p:grpSpPr>
      <p:pic>
        <p:nvPicPr>
          <p:cNvPr id="25" name="image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26" name="Shape 26"/>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27" name="Shape 27"/>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8" name="Shape 28"/>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t>Copyright © 2017 HashiCorp</a:t>
            </a:r>
          </a:p>
        </p:txBody>
      </p:sp>
      <p:pic>
        <p:nvPicPr>
          <p:cNvPr id="29" name="image2.png"/>
          <p:cNvPicPr>
            <a:picLocks noChangeAspect="1"/>
          </p:cNvPicPr>
          <p:nvPr/>
        </p:nvPicPr>
        <p:blipFill>
          <a:blip r:embed="rId3">
            <a:extLst/>
          </a:blip>
          <a:stretch>
            <a:fillRect/>
          </a:stretch>
        </p:blipFill>
        <p:spPr>
          <a:xfrm>
            <a:off x="3116234" y="1817714"/>
            <a:ext cx="2374966" cy="2374961"/>
          </a:xfrm>
          <a:prstGeom prst="rect">
            <a:avLst/>
          </a:prstGeom>
          <a:ln w="12700">
            <a:miter lim="400000"/>
          </a:ln>
        </p:spPr>
      </p:pic>
      <p:sp>
        <p:nvSpPr>
          <p:cNvPr id="30" name="Shape 30"/>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31" name="Shape 31"/>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ck Black">
    <p:bg>
      <p:bgPr>
        <a:solidFill>
          <a:srgbClr val="000000"/>
        </a:solidFill>
        <a:effectLst/>
      </p:bgPr>
    </p:bg>
    <p:spTree>
      <p:nvGrpSpPr>
        <p:cNvPr id="1" name=""/>
        <p:cNvGrpSpPr/>
        <p:nvPr/>
      </p:nvGrpSpPr>
      <p:grpSpPr>
        <a:xfrm>
          <a:off x="0" y="0"/>
          <a:ext cx="0" cy="0"/>
          <a:chOff x="0" y="0"/>
          <a:chExt cx="0" cy="0"/>
        </a:xfrm>
      </p:grpSpPr>
      <p:sp>
        <p:nvSpPr>
          <p:cNvPr id="144" name="Shape 14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White">
    <p:spTree>
      <p:nvGrpSpPr>
        <p:cNvPr id="1" name=""/>
        <p:cNvGrpSpPr/>
        <p:nvPr/>
      </p:nvGrpSpPr>
      <p:grpSpPr>
        <a:xfrm>
          <a:off x="0" y="0"/>
          <a:ext cx="0" cy="0"/>
          <a:chOff x="0" y="0"/>
          <a:chExt cx="0" cy="0"/>
        </a:xfrm>
      </p:grpSpPr>
      <p:pic>
        <p:nvPicPr>
          <p:cNvPr id="151" name="image12.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52" name="Shape 152"/>
          <p:cNvSpPr/>
          <p:nvPr/>
        </p:nvSpPr>
        <p:spPr>
          <a:xfrm>
            <a:off x="5745269" y="3640895"/>
            <a:ext cx="18638730" cy="7164893"/>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3400" b="0">
                <a:latin typeface="Verdana"/>
                <a:ea typeface="Verdana"/>
                <a:cs typeface="Verdana"/>
                <a:sym typeface="Verdana"/>
              </a:defRPr>
            </a:lvl1pPr>
          </a:lstStyle>
          <a:p>
            <a:r>
              <a:t>s</a:t>
            </a:r>
          </a:p>
        </p:txBody>
      </p:sp>
      <p:sp>
        <p:nvSpPr>
          <p:cNvPr id="153" name="Shape 153"/>
          <p:cNvSpPr>
            <a:spLocks noGrp="1"/>
          </p:cNvSpPr>
          <p:nvPr>
            <p:ph type="body" sz="quarter" idx="13"/>
          </p:nvPr>
        </p:nvSpPr>
        <p:spPr>
          <a:xfrm>
            <a:off x="7996235" y="7540258"/>
            <a:ext cx="12890738" cy="2184401"/>
          </a:xfrm>
          <a:prstGeom prst="rect">
            <a:avLst/>
          </a:prstGeom>
          <a:ln w="12700"/>
        </p:spPr>
        <p:txBody>
          <a:bodyPr lIns="0" tIns="0" rIns="0" bIns="0">
            <a:normAutofit/>
          </a:bodyPr>
          <a:lstStyle/>
          <a:p>
            <a:pPr marL="88900" indent="-88900" defTabSz="1828800">
              <a:spcBef>
                <a:spcPts val="0"/>
              </a:spcBef>
              <a:buSzTx/>
              <a:buFontTx/>
              <a:buNone/>
              <a:defRPr sz="4200">
                <a:solidFill>
                  <a:srgbClr val="44546A"/>
                </a:solidFill>
              </a:defRPr>
            </a:pPr>
            <a:endParaRPr/>
          </a:p>
        </p:txBody>
      </p:sp>
      <p:sp>
        <p:nvSpPr>
          <p:cNvPr id="154" name="Shape 154"/>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155" name="Shape 155"/>
          <p:cNvSpPr/>
          <p:nvPr/>
        </p:nvSpPr>
        <p:spPr>
          <a:xfrm>
            <a:off x="7996235" y="13015168"/>
            <a:ext cx="2979738" cy="24130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159" name="Group 159"/>
          <p:cNvGrpSpPr/>
          <p:nvPr/>
        </p:nvGrpSpPr>
        <p:grpSpPr>
          <a:xfrm>
            <a:off x="22603860" y="12793059"/>
            <a:ext cx="594806" cy="629478"/>
            <a:chOff x="0" y="0"/>
            <a:chExt cx="594805" cy="629477"/>
          </a:xfrm>
        </p:grpSpPr>
        <p:sp>
          <p:nvSpPr>
            <p:cNvPr id="156" name="Shape 15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 name="Shape 15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 name="Shape 15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60" name="Shape 160"/>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lvl1p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Black">
    <p:spTree>
      <p:nvGrpSpPr>
        <p:cNvPr id="1" name=""/>
        <p:cNvGrpSpPr/>
        <p:nvPr/>
      </p:nvGrpSpPr>
      <p:grpSpPr>
        <a:xfrm>
          <a:off x="0" y="0"/>
          <a:ext cx="0" cy="0"/>
          <a:chOff x="0" y="0"/>
          <a:chExt cx="0" cy="0"/>
        </a:xfrm>
      </p:grpSpPr>
      <p:pic>
        <p:nvPicPr>
          <p:cNvPr id="167" name="image1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68" name="Shape 168"/>
          <p:cNvSpPr/>
          <p:nvPr/>
        </p:nvSpPr>
        <p:spPr>
          <a:xfrm>
            <a:off x="5705246" y="3628195"/>
            <a:ext cx="18638730" cy="7164893"/>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69" name="Shape 169"/>
          <p:cNvSpPr>
            <a:spLocks noGrp="1"/>
          </p:cNvSpPr>
          <p:nvPr>
            <p:ph type="body" sz="quarter" idx="13"/>
          </p:nvPr>
        </p:nvSpPr>
        <p:spPr>
          <a:xfrm>
            <a:off x="7997753" y="7527558"/>
            <a:ext cx="13027164" cy="2184401"/>
          </a:xfrm>
          <a:prstGeom prst="rect">
            <a:avLst/>
          </a:prstGeom>
          <a:ln w="12700"/>
        </p:spPr>
        <p:txBody>
          <a:bodyPr lIns="0" tIns="0" rIns="0" bIns="0" anchor="b" anchorCtr="0">
            <a:normAutofit/>
          </a:bodyPr>
          <a:lstStyle>
            <a:lvl1pPr marL="604157" indent="-604157">
              <a:buSzTx/>
              <a:defRPr sz="4200">
                <a:solidFill>
                  <a:schemeClr val="tx1"/>
                </a:solidFill>
              </a:defRPr>
            </a:lvl1pPr>
          </a:lstStyle>
          <a:p>
            <a:pPr marL="0" indent="0">
              <a:buSzTx/>
              <a:buFontTx/>
              <a:buNone/>
              <a:defRPr sz="4200">
                <a:solidFill>
                  <a:srgbClr val="D0CECE"/>
                </a:solidFill>
              </a:defRPr>
            </a:pPr>
            <a:endParaRPr dirty="0"/>
          </a:p>
        </p:txBody>
      </p:sp>
      <p:sp>
        <p:nvSpPr>
          <p:cNvPr id="170" name="Shape 170"/>
          <p:cNvSpPr/>
          <p:nvPr/>
        </p:nvSpPr>
        <p:spPr>
          <a:xfrm>
            <a:off x="7996235" y="13015168"/>
            <a:ext cx="2979738" cy="24130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174" name="Group 174"/>
          <p:cNvGrpSpPr/>
          <p:nvPr/>
        </p:nvGrpSpPr>
        <p:grpSpPr>
          <a:xfrm>
            <a:off x="22603860" y="12793059"/>
            <a:ext cx="594806" cy="629478"/>
            <a:chOff x="0" y="0"/>
            <a:chExt cx="594805" cy="629477"/>
          </a:xfrm>
        </p:grpSpPr>
        <p:sp>
          <p:nvSpPr>
            <p:cNvPr id="171" name="Shape 1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2" name="Shape 1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3" name="Shape 1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75" name="Shape 175"/>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176" name="Shape 176"/>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solidFill>
                  <a:srgbClr val="FFFFFF"/>
                </a:solidFill>
              </a:defRPr>
            </a:lvl1p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hank You">
    <p:bg>
      <p:bgPr>
        <a:solidFill>
          <a:srgbClr val="000000"/>
        </a:solidFill>
        <a:effectLst/>
      </p:bgPr>
    </p:bg>
    <p:spTree>
      <p:nvGrpSpPr>
        <p:cNvPr id="1" name=""/>
        <p:cNvGrpSpPr/>
        <p:nvPr/>
      </p:nvGrpSpPr>
      <p:grpSpPr>
        <a:xfrm>
          <a:off x="0" y="0"/>
          <a:ext cx="0" cy="0"/>
          <a:chOff x="0" y="0"/>
          <a:chExt cx="0" cy="0"/>
        </a:xfrm>
      </p:grpSpPr>
      <p:pic>
        <p:nvPicPr>
          <p:cNvPr id="183" name="image1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84" name="Shape 184"/>
          <p:cNvSpPr/>
          <p:nvPr/>
        </p:nvSpPr>
        <p:spPr>
          <a:xfrm>
            <a:off x="27324" y="-1"/>
            <a:ext cx="24356677" cy="13716001"/>
          </a:xfrm>
          <a:prstGeom prst="rect">
            <a:avLst/>
          </a:prstGeom>
          <a:solidFill>
            <a:srgbClr val="000000">
              <a:alpha val="54000"/>
            </a:srgbClr>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pic>
        <p:nvPicPr>
          <p:cNvPr id="185" name="image2.png"/>
          <p:cNvPicPr>
            <a:picLocks noChangeAspect="1"/>
          </p:cNvPicPr>
          <p:nvPr/>
        </p:nvPicPr>
        <p:blipFill>
          <a:blip r:embed="rId3">
            <a:extLst/>
          </a:blip>
          <a:stretch>
            <a:fillRect/>
          </a:stretch>
        </p:blipFill>
        <p:spPr>
          <a:xfrm>
            <a:off x="10350551" y="8866999"/>
            <a:ext cx="3544124" cy="3544114"/>
          </a:xfrm>
          <a:prstGeom prst="rect">
            <a:avLst/>
          </a:prstGeom>
          <a:ln w="12700">
            <a:miter lim="400000"/>
          </a:ln>
        </p:spPr>
      </p:pic>
      <p:sp>
        <p:nvSpPr>
          <p:cNvPr id="186" name="Shape 186"/>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lvl1pPr>
          </a:lstStyle>
          <a:p>
            <a:r>
              <a:t>Thank you.</a:t>
            </a:r>
          </a:p>
        </p:txBody>
      </p:sp>
      <p:sp>
        <p:nvSpPr>
          <p:cNvPr id="187" name="Shape 187"/>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latin typeface="Verdana"/>
                <a:ea typeface="Verdana"/>
                <a:cs typeface="Verdana"/>
                <a:sym typeface="Verdana"/>
              </a:defRPr>
            </a:lvl1pPr>
          </a:lstStyle>
          <a:p>
            <a:r>
              <a:t>hello@hashicorp.com</a:t>
            </a:r>
          </a:p>
        </p:txBody>
      </p:sp>
      <p:sp>
        <p:nvSpPr>
          <p:cNvPr id="188" name="Shape 188"/>
          <p:cNvSpPr/>
          <p:nvPr/>
        </p:nvSpPr>
        <p:spPr>
          <a:xfrm>
            <a:off x="8506413" y="12317610"/>
            <a:ext cx="3584499"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latin typeface="Verdana"/>
                <a:ea typeface="Verdana"/>
                <a:cs typeface="Verdana"/>
                <a:sym typeface="Verdana"/>
              </a:defRPr>
            </a:lvl1pPr>
          </a:lstStyle>
          <a:p>
            <a:r>
              <a:t>www.hashicorp.com</a:t>
            </a:r>
          </a:p>
        </p:txBody>
      </p:sp>
      <p:sp>
        <p:nvSpPr>
          <p:cNvPr id="189" name="Shape 18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hank You copy">
    <p:spTree>
      <p:nvGrpSpPr>
        <p:cNvPr id="1" name=""/>
        <p:cNvGrpSpPr/>
        <p:nvPr/>
      </p:nvGrpSpPr>
      <p:grpSpPr>
        <a:xfrm>
          <a:off x="0" y="0"/>
          <a:ext cx="0" cy="0"/>
          <a:chOff x="0" y="0"/>
          <a:chExt cx="0" cy="0"/>
        </a:xfrm>
      </p:grpSpPr>
      <p:pic>
        <p:nvPicPr>
          <p:cNvPr id="196" name="image12.jpg"/>
          <p:cNvPicPr>
            <a:picLocks noChangeAspect="1"/>
          </p:cNvPicPr>
          <p:nvPr/>
        </p:nvPicPr>
        <p:blipFill>
          <a:blip r:embed="rId2">
            <a:extLst/>
          </a:blip>
          <a:stretch>
            <a:fillRect/>
          </a:stretch>
        </p:blipFill>
        <p:spPr>
          <a:xfrm>
            <a:off x="-1" y="0"/>
            <a:ext cx="24384001" cy="13716001"/>
          </a:xfrm>
          <a:prstGeom prst="rect">
            <a:avLst/>
          </a:prstGeom>
          <a:ln w="12700">
            <a:miter lim="400000"/>
          </a:ln>
        </p:spPr>
      </p:pic>
      <p:sp>
        <p:nvSpPr>
          <p:cNvPr id="197" name="Shape 197"/>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solidFill>
                  <a:srgbClr val="000000"/>
                </a:solidFill>
              </a:defRPr>
            </a:lvl1pPr>
          </a:lstStyle>
          <a:p>
            <a:r>
              <a:t>Thank you.</a:t>
            </a:r>
          </a:p>
        </p:txBody>
      </p:sp>
      <p:sp>
        <p:nvSpPr>
          <p:cNvPr id="198" name="Shape 198"/>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solidFill>
                  <a:srgbClr val="000000"/>
                </a:solidFill>
                <a:latin typeface="Verdana"/>
                <a:ea typeface="Verdana"/>
                <a:cs typeface="Verdana"/>
                <a:sym typeface="Verdana"/>
              </a:defRPr>
            </a:lvl1pPr>
          </a:lstStyle>
          <a:p>
            <a:r>
              <a:t>hello@hashicorp.com</a:t>
            </a:r>
          </a:p>
        </p:txBody>
      </p:sp>
      <p:sp>
        <p:nvSpPr>
          <p:cNvPr id="199" name="Shape 199"/>
          <p:cNvSpPr/>
          <p:nvPr/>
        </p:nvSpPr>
        <p:spPr>
          <a:xfrm>
            <a:off x="8506413" y="12317610"/>
            <a:ext cx="3584499"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solidFill>
                  <a:srgbClr val="000000"/>
                </a:solidFill>
                <a:latin typeface="Verdana"/>
                <a:ea typeface="Verdana"/>
                <a:cs typeface="Verdana"/>
                <a:sym typeface="Verdana"/>
              </a:defRPr>
            </a:lvl1pPr>
          </a:lstStyle>
          <a:p>
            <a:r>
              <a:t>www.hashicorp.com</a:t>
            </a:r>
          </a:p>
        </p:txBody>
      </p:sp>
      <p:pic>
        <p:nvPicPr>
          <p:cNvPr id="200" name="image29.png"/>
          <p:cNvPicPr>
            <a:picLocks noChangeAspect="1"/>
          </p:cNvPicPr>
          <p:nvPr/>
        </p:nvPicPr>
        <p:blipFill>
          <a:blip r:embed="rId3">
            <a:extLst/>
          </a:blip>
          <a:stretch>
            <a:fillRect/>
          </a:stretch>
        </p:blipFill>
        <p:spPr>
          <a:xfrm>
            <a:off x="10532616" y="9003494"/>
            <a:ext cx="3318768" cy="3318769"/>
          </a:xfrm>
          <a:prstGeom prst="rect">
            <a:avLst/>
          </a:prstGeom>
          <a:ln w="12700">
            <a:miter lim="400000"/>
          </a:ln>
        </p:spPr>
      </p:pic>
      <p:sp>
        <p:nvSpPr>
          <p:cNvPr id="201" name="Shape 20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Info-Image-Terraform">
    <p:spTree>
      <p:nvGrpSpPr>
        <p:cNvPr id="1" name=""/>
        <p:cNvGrpSpPr/>
        <p:nvPr/>
      </p:nvGrpSpPr>
      <p:grpSpPr>
        <a:xfrm>
          <a:off x="0" y="0"/>
          <a:ext cx="0" cy="0"/>
          <a:chOff x="0" y="0"/>
          <a:chExt cx="0" cy="0"/>
        </a:xfrm>
      </p:grpSpPr>
      <p:pic>
        <p:nvPicPr>
          <p:cNvPr id="208" name="image14.png"/>
          <p:cNvPicPr>
            <a:picLocks noChangeAspect="1"/>
          </p:cNvPicPr>
          <p:nvPr/>
        </p:nvPicPr>
        <p:blipFill>
          <a:blip r:embed="rId2">
            <a:extLst/>
          </a:blip>
          <a:srcRect r="75511" b="24026"/>
          <a:stretch>
            <a:fillRect/>
          </a:stretch>
        </p:blipFill>
        <p:spPr>
          <a:xfrm>
            <a:off x="-119" y="0"/>
            <a:ext cx="7358162" cy="13716435"/>
          </a:xfrm>
          <a:prstGeom prst="rect">
            <a:avLst/>
          </a:prstGeom>
          <a:ln w="12700">
            <a:miter lim="400000"/>
          </a:ln>
        </p:spPr>
      </p:pic>
      <p:grpSp>
        <p:nvGrpSpPr>
          <p:cNvPr id="213" name="Group 213"/>
          <p:cNvGrpSpPr/>
          <p:nvPr/>
        </p:nvGrpSpPr>
        <p:grpSpPr>
          <a:xfrm>
            <a:off x="659357" y="776666"/>
            <a:ext cx="1813537" cy="2060689"/>
            <a:chOff x="0" y="0"/>
            <a:chExt cx="1813536" cy="2060688"/>
          </a:xfrm>
        </p:grpSpPr>
        <p:sp>
          <p:nvSpPr>
            <p:cNvPr id="209" name="Shape 209"/>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0" name="Shape 210"/>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1" name="Shape 211"/>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2" name="Shape 212"/>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14" name="Shape 214"/>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215" name="Shape 215"/>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16" name="Shape 216"/>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17" name="Shape 217"/>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18" name="Shape 218"/>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19" name="Shape 219"/>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Info-Text-Terraform">
    <p:spTree>
      <p:nvGrpSpPr>
        <p:cNvPr id="1" name=""/>
        <p:cNvGrpSpPr/>
        <p:nvPr/>
      </p:nvGrpSpPr>
      <p:grpSpPr>
        <a:xfrm>
          <a:off x="0" y="0"/>
          <a:ext cx="0" cy="0"/>
          <a:chOff x="0" y="0"/>
          <a:chExt cx="0" cy="0"/>
        </a:xfrm>
      </p:grpSpPr>
      <p:pic>
        <p:nvPicPr>
          <p:cNvPr id="226" name="image14.png"/>
          <p:cNvPicPr>
            <a:picLocks noChangeAspect="1"/>
          </p:cNvPicPr>
          <p:nvPr/>
        </p:nvPicPr>
        <p:blipFill>
          <a:blip r:embed="rId2">
            <a:extLst/>
          </a:blip>
          <a:srcRect r="75511" b="24026"/>
          <a:stretch>
            <a:fillRect/>
          </a:stretch>
        </p:blipFill>
        <p:spPr>
          <a:xfrm>
            <a:off x="-119" y="0"/>
            <a:ext cx="7358162" cy="13716435"/>
          </a:xfrm>
          <a:prstGeom prst="rect">
            <a:avLst/>
          </a:prstGeom>
          <a:ln w="12700">
            <a:miter lim="400000"/>
          </a:ln>
        </p:spPr>
      </p:pic>
      <p:sp>
        <p:nvSpPr>
          <p:cNvPr id="227" name="Shape 227"/>
          <p:cNvSpPr>
            <a:spLocks noGrp="1"/>
          </p:cNvSpPr>
          <p:nvPr>
            <p:ph type="body" idx="1"/>
          </p:nvPr>
        </p:nvSpPr>
        <p:spPr>
          <a:xfrm>
            <a:off x="8014999" y="4094997"/>
            <a:ext cx="15711928" cy="8807871"/>
          </a:xfrm>
          <a:prstGeom prst="rect">
            <a:avLst/>
          </a:prstGeom>
        </p:spPr>
        <p:txBody>
          <a:bodyPr>
            <a:normAutofit/>
          </a:bodyPr>
          <a:lstStyle>
            <a:lvl1pPr marL="457200" indent="-457200" defTabSz="1828800">
              <a:spcBef>
                <a:spcPts val="1600"/>
              </a:spcBef>
              <a:buClr>
                <a:schemeClr val="accent4"/>
              </a:buClr>
              <a:buFont typeface="Wingdings-Regular"/>
              <a:buChar char="▪"/>
              <a:defRPr sz="4800">
                <a:solidFill>
                  <a:srgbClr val="44546A"/>
                </a:solidFill>
              </a:defRPr>
            </a:lvl1pPr>
            <a:lvl2pPr marL="800100" indent="-514350" defTabSz="1828800">
              <a:spcBef>
                <a:spcPts val="1600"/>
              </a:spcBef>
              <a:buClr>
                <a:schemeClr val="accent4"/>
              </a:buClr>
              <a:buFont typeface="Wingdings-Regular"/>
              <a:buChar char="–"/>
              <a:defRPr sz="4800">
                <a:solidFill>
                  <a:srgbClr val="44546A"/>
                </a:solidFill>
              </a:defRPr>
            </a:lvl2pPr>
            <a:lvl3pPr marL="1103766" indent="-587828" defTabSz="1828800">
              <a:spcBef>
                <a:spcPts val="1600"/>
              </a:spcBef>
              <a:buClr>
                <a:schemeClr val="accent4"/>
              </a:buClr>
              <a:buFont typeface="Wingdings-Regular"/>
              <a:buChar char="▪"/>
              <a:defRPr sz="4800">
                <a:solidFill>
                  <a:srgbClr val="44546A"/>
                </a:solidFill>
              </a:defRPr>
            </a:lvl3pPr>
            <a:lvl4pPr marL="1330778" indent="-587828" defTabSz="1828800">
              <a:spcBef>
                <a:spcPts val="1600"/>
              </a:spcBef>
              <a:buClr>
                <a:schemeClr val="accent4"/>
              </a:buClr>
              <a:buFont typeface="Wingdings-Regular"/>
              <a:buChar char="–"/>
              <a:defRPr sz="4800">
                <a:solidFill>
                  <a:srgbClr val="44546A"/>
                </a:solidFill>
              </a:defRPr>
            </a:lvl4pPr>
            <a:lvl5pPr marL="1557112" indent="-582387" defTabSz="1828800">
              <a:spcBef>
                <a:spcPts val="1600"/>
              </a:spcBef>
              <a:buClr>
                <a:schemeClr val="accent4"/>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232" name="Group 232"/>
          <p:cNvGrpSpPr/>
          <p:nvPr/>
        </p:nvGrpSpPr>
        <p:grpSpPr>
          <a:xfrm>
            <a:off x="659357" y="776666"/>
            <a:ext cx="1813537" cy="2060689"/>
            <a:chOff x="0" y="0"/>
            <a:chExt cx="1813536" cy="2060688"/>
          </a:xfrm>
        </p:grpSpPr>
        <p:sp>
          <p:nvSpPr>
            <p:cNvPr id="228" name="Shape 228"/>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29" name="Shape 229"/>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30" name="Shape 230"/>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31" name="Shape 231"/>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33" name="Shape 233"/>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34" name="Shape 234"/>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35" name="Shape 235"/>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36" name="Shape 236"/>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37" name="Shape 237"/>
          <p:cNvSpPr>
            <a:spLocks noGrp="1"/>
          </p:cNvSpPr>
          <p:nvPr>
            <p:ph type="title"/>
          </p:nvPr>
        </p:nvSpPr>
        <p:spPr>
          <a:xfrm>
            <a:off x="-15657"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Info-CodeBox-Terraform">
    <p:spTree>
      <p:nvGrpSpPr>
        <p:cNvPr id="1" name=""/>
        <p:cNvGrpSpPr/>
        <p:nvPr/>
      </p:nvGrpSpPr>
      <p:grpSpPr>
        <a:xfrm>
          <a:off x="0" y="0"/>
          <a:ext cx="0" cy="0"/>
          <a:chOff x="0" y="0"/>
          <a:chExt cx="0" cy="0"/>
        </a:xfrm>
      </p:grpSpPr>
      <p:pic>
        <p:nvPicPr>
          <p:cNvPr id="244" name="image14.png"/>
          <p:cNvPicPr>
            <a:picLocks noChangeAspect="1"/>
          </p:cNvPicPr>
          <p:nvPr/>
        </p:nvPicPr>
        <p:blipFill>
          <a:blip r:embed="rId2">
            <a:extLst/>
          </a:blip>
          <a:srcRect r="75511" b="24026"/>
          <a:stretch>
            <a:fillRect/>
          </a:stretch>
        </p:blipFill>
        <p:spPr>
          <a:xfrm>
            <a:off x="-119" y="0"/>
            <a:ext cx="7358162" cy="13716435"/>
          </a:xfrm>
          <a:prstGeom prst="rect">
            <a:avLst/>
          </a:prstGeom>
          <a:ln w="12700">
            <a:miter lim="400000"/>
          </a:ln>
        </p:spPr>
      </p:pic>
      <p:grpSp>
        <p:nvGrpSpPr>
          <p:cNvPr id="249" name="Group 249"/>
          <p:cNvGrpSpPr/>
          <p:nvPr/>
        </p:nvGrpSpPr>
        <p:grpSpPr>
          <a:xfrm>
            <a:off x="659357" y="776666"/>
            <a:ext cx="1813537" cy="2060689"/>
            <a:chOff x="0" y="0"/>
            <a:chExt cx="1813536" cy="2060688"/>
          </a:xfrm>
        </p:grpSpPr>
        <p:sp>
          <p:nvSpPr>
            <p:cNvPr id="245" name="Shape 245"/>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6" name="Shape 246"/>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7" name="Shape 247"/>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8" name="Shape 248"/>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50" name="Shape 250"/>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251" name="Shape 251"/>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252" name="Shape 252"/>
          <p:cNvSpPr>
            <a:spLocks noGrp="1"/>
          </p:cNvSpPr>
          <p:nvPr>
            <p:ph type="body" sz="half" idx="13"/>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253" name="Shape 253"/>
          <p:cNvSpPr>
            <a:spLocks noGrp="1"/>
          </p:cNvSpPr>
          <p:nvPr>
            <p:ph type="body" sz="quarter" idx="14"/>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
        <p:nvSpPr>
          <p:cNvPr id="254" name="Shape 254"/>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55" name="Shape 255"/>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56" name="Shape 256"/>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57" name="Shape 257"/>
          <p:cNvSpPr>
            <a:spLocks noGrp="1"/>
          </p:cNvSpPr>
          <p:nvPr>
            <p:ph type="body" sz="quarter" idx="15"/>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58" name="Shape 25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Info-Image-Consul">
    <p:spTree>
      <p:nvGrpSpPr>
        <p:cNvPr id="1" name=""/>
        <p:cNvGrpSpPr/>
        <p:nvPr/>
      </p:nvGrpSpPr>
      <p:grpSpPr>
        <a:xfrm>
          <a:off x="0" y="0"/>
          <a:ext cx="0" cy="0"/>
          <a:chOff x="0" y="0"/>
          <a:chExt cx="0" cy="0"/>
        </a:xfrm>
      </p:grpSpPr>
      <p:pic>
        <p:nvPicPr>
          <p:cNvPr id="265" name="image15.jpg"/>
          <p:cNvPicPr>
            <a:picLocks noChangeAspect="1"/>
          </p:cNvPicPr>
          <p:nvPr/>
        </p:nvPicPr>
        <p:blipFill>
          <a:blip r:embed="rId2">
            <a:extLst/>
          </a:blip>
          <a:srcRect l="1091" r="68669"/>
          <a:stretch>
            <a:fillRect/>
          </a:stretch>
        </p:blipFill>
        <p:spPr>
          <a:xfrm>
            <a:off x="-1" y="-1"/>
            <a:ext cx="7373722" cy="13716001"/>
          </a:xfrm>
          <a:prstGeom prst="rect">
            <a:avLst/>
          </a:prstGeom>
          <a:ln w="12700">
            <a:miter lim="400000"/>
          </a:ln>
        </p:spPr>
      </p:pic>
      <p:sp>
        <p:nvSpPr>
          <p:cNvPr id="266" name="Shape 266"/>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267" name="Shape 26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68" name="Shape 268"/>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278" name="Group 278"/>
          <p:cNvGrpSpPr/>
          <p:nvPr/>
        </p:nvGrpSpPr>
        <p:grpSpPr>
          <a:xfrm>
            <a:off x="659357" y="662175"/>
            <a:ext cx="1991242" cy="1950721"/>
            <a:chOff x="0" y="0"/>
            <a:chExt cx="1991241" cy="1950720"/>
          </a:xfrm>
        </p:grpSpPr>
        <p:sp>
          <p:nvSpPr>
            <p:cNvPr id="269" name="Shape 269"/>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0" name="Shape 270"/>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1" name="Shape 271"/>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2" name="Shape 272"/>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3" name="Shape 273"/>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4" name="Shape 274"/>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5" name="Shape 275"/>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6" name="Shape 276"/>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7" name="Shape 277"/>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279" name="Shape 279"/>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80" name="Shape 280"/>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81" name="Shape 281"/>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Info-Text-Consul">
    <p:spTree>
      <p:nvGrpSpPr>
        <p:cNvPr id="1" name=""/>
        <p:cNvGrpSpPr/>
        <p:nvPr/>
      </p:nvGrpSpPr>
      <p:grpSpPr>
        <a:xfrm>
          <a:off x="0" y="0"/>
          <a:ext cx="0" cy="0"/>
          <a:chOff x="0" y="0"/>
          <a:chExt cx="0" cy="0"/>
        </a:xfrm>
      </p:grpSpPr>
      <p:sp>
        <p:nvSpPr>
          <p:cNvPr id="288" name="Shape 288"/>
          <p:cNvSpPr>
            <a:spLocks noGrp="1"/>
          </p:cNvSpPr>
          <p:nvPr>
            <p:ph type="body" idx="1"/>
          </p:nvPr>
        </p:nvSpPr>
        <p:spPr>
          <a:xfrm>
            <a:off x="8014999" y="4122458"/>
            <a:ext cx="15785906" cy="8807920"/>
          </a:xfrm>
          <a:prstGeom prst="rect">
            <a:avLst/>
          </a:prstGeom>
        </p:spPr>
        <p:txBody>
          <a:bodyPr>
            <a:normAutofit/>
          </a:bodyPr>
          <a:lstStyle>
            <a:lvl1pPr marL="457200" indent="-457200" defTabSz="1828800">
              <a:spcBef>
                <a:spcPts val="1600"/>
              </a:spcBef>
              <a:buClr>
                <a:schemeClr val="accent6"/>
              </a:buClr>
              <a:buFont typeface="Wingdings-Regular"/>
              <a:buChar char="▪"/>
              <a:defRPr sz="4800">
                <a:solidFill>
                  <a:srgbClr val="44546A"/>
                </a:solidFill>
              </a:defRPr>
            </a:lvl1pPr>
            <a:lvl2pPr marL="800100" indent="-514350" defTabSz="1828800">
              <a:spcBef>
                <a:spcPts val="1600"/>
              </a:spcBef>
              <a:buClr>
                <a:schemeClr val="accent6"/>
              </a:buClr>
              <a:buFont typeface="Wingdings-Regular"/>
              <a:buChar char="–"/>
              <a:defRPr sz="4800">
                <a:solidFill>
                  <a:srgbClr val="44546A"/>
                </a:solidFill>
              </a:defRPr>
            </a:lvl2pPr>
            <a:lvl3pPr marL="1103766" indent="-587828" defTabSz="1828800">
              <a:spcBef>
                <a:spcPts val="1600"/>
              </a:spcBef>
              <a:buClr>
                <a:schemeClr val="accent6"/>
              </a:buClr>
              <a:buFont typeface="Wingdings-Regular"/>
              <a:buChar char="▪"/>
              <a:defRPr sz="4800">
                <a:solidFill>
                  <a:srgbClr val="44546A"/>
                </a:solidFill>
              </a:defRPr>
            </a:lvl3pPr>
            <a:lvl4pPr marL="1330778" indent="-587828" defTabSz="1828800">
              <a:spcBef>
                <a:spcPts val="1600"/>
              </a:spcBef>
              <a:buClr>
                <a:schemeClr val="accent6"/>
              </a:buClr>
              <a:buFont typeface="Wingdings-Regular"/>
              <a:buChar char="–"/>
              <a:defRPr sz="4800">
                <a:solidFill>
                  <a:srgbClr val="44546A"/>
                </a:solidFill>
              </a:defRPr>
            </a:lvl4pPr>
            <a:lvl5pPr marL="1557112" indent="-582387" defTabSz="1828800">
              <a:spcBef>
                <a:spcPts val="1600"/>
              </a:spcBef>
              <a:buClr>
                <a:schemeClr val="accent6"/>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289" name="image15.jpg"/>
          <p:cNvPicPr>
            <a:picLocks noChangeAspect="1"/>
          </p:cNvPicPr>
          <p:nvPr/>
        </p:nvPicPr>
        <p:blipFill>
          <a:blip r:embed="rId2">
            <a:extLst/>
          </a:blip>
          <a:srcRect l="1091" r="68669"/>
          <a:stretch>
            <a:fillRect/>
          </a:stretch>
        </p:blipFill>
        <p:spPr>
          <a:xfrm>
            <a:off x="-1" y="-1"/>
            <a:ext cx="7373722" cy="13716001"/>
          </a:xfrm>
          <a:prstGeom prst="rect">
            <a:avLst/>
          </a:prstGeom>
          <a:ln w="12700">
            <a:miter lim="400000"/>
          </a:ln>
        </p:spPr>
      </p:pic>
      <p:sp>
        <p:nvSpPr>
          <p:cNvPr id="290" name="Shape 29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91" name="Shape 291"/>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301" name="Group 301"/>
          <p:cNvGrpSpPr/>
          <p:nvPr/>
        </p:nvGrpSpPr>
        <p:grpSpPr>
          <a:xfrm>
            <a:off x="659357" y="662175"/>
            <a:ext cx="1991242" cy="1950721"/>
            <a:chOff x="0" y="0"/>
            <a:chExt cx="1991241" cy="1950720"/>
          </a:xfrm>
        </p:grpSpPr>
        <p:sp>
          <p:nvSpPr>
            <p:cNvPr id="292" name="Shape 292"/>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3" name="Shape 293"/>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4" name="Shape 294"/>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5" name="Shape 295"/>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6" name="Shape 296"/>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7" name="Shape 297"/>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8" name="Shape 298"/>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9" name="Shape 299"/>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00" name="Shape 300"/>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302" name="Shape 302"/>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303" name="Shape 303"/>
          <p:cNvSpPr>
            <a:spLocks noGrp="1"/>
          </p:cNvSpPr>
          <p:nvPr>
            <p:ph type="title"/>
          </p:nvPr>
        </p:nvSpPr>
        <p:spPr>
          <a:xfrm>
            <a:off x="6030" y="4547424"/>
            <a:ext cx="6616701" cy="2976502"/>
          </a:xfrm>
          <a:prstGeom prst="rect">
            <a:avLst/>
          </a:prstGeom>
        </p:spPr>
        <p:txBody>
          <a:bodyPr anchor="b"/>
          <a:lstStyle>
            <a:lvl1pPr>
              <a:lnSpc>
                <a:spcPts val="5000"/>
              </a:lnSpc>
              <a:defRPr sz="4800">
                <a:solidFill>
                  <a:srgbClr val="FFFFFF"/>
                </a:solidFill>
              </a:defRPr>
            </a:lvl1pPr>
          </a:lstStyle>
          <a:p>
            <a:r>
              <a:t>Title Text</a:t>
            </a:r>
          </a:p>
        </p:txBody>
      </p:sp>
      <p:sp>
        <p:nvSpPr>
          <p:cNvPr id="304" name="Shape 304"/>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 Diagram">
    <p:bg>
      <p:bgPr>
        <a:solidFill>
          <a:srgbClr val="000000"/>
        </a:solidFill>
        <a:effectLst/>
      </p:bgPr>
    </p:bg>
    <p:spTree>
      <p:nvGrpSpPr>
        <p:cNvPr id="1" name=""/>
        <p:cNvGrpSpPr/>
        <p:nvPr/>
      </p:nvGrpSpPr>
      <p:grpSpPr>
        <a:xfrm>
          <a:off x="0" y="0"/>
          <a:ext cx="0" cy="0"/>
          <a:chOff x="0" y="0"/>
          <a:chExt cx="0" cy="0"/>
        </a:xfrm>
      </p:grpSpPr>
      <p:pic>
        <p:nvPicPr>
          <p:cNvPr id="39" name="image4.pn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40" name="Shape 40"/>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1" name="Shape 41"/>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 name="Shape 42"/>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t>Copyright © 2017 HashiCorp</a:t>
            </a:r>
          </a:p>
        </p:txBody>
      </p:sp>
      <p:pic>
        <p:nvPicPr>
          <p:cNvPr id="43" name="image2.png"/>
          <p:cNvPicPr>
            <a:picLocks noChangeAspect="1"/>
          </p:cNvPicPr>
          <p:nvPr/>
        </p:nvPicPr>
        <p:blipFill>
          <a:blip r:embed="rId3">
            <a:extLst/>
          </a:blip>
          <a:stretch>
            <a:fillRect/>
          </a:stretch>
        </p:blipFill>
        <p:spPr>
          <a:xfrm>
            <a:off x="3116234" y="1817714"/>
            <a:ext cx="2374966" cy="2374961"/>
          </a:xfrm>
          <a:prstGeom prst="rect">
            <a:avLst/>
          </a:prstGeom>
          <a:ln w="12700">
            <a:miter lim="400000"/>
          </a:ln>
        </p:spPr>
      </p:pic>
      <p:sp>
        <p:nvSpPr>
          <p:cNvPr id="44" name="Shape 44"/>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45" name="Shape 45"/>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Info-CodeBox-Consul">
    <p:spTree>
      <p:nvGrpSpPr>
        <p:cNvPr id="1" name=""/>
        <p:cNvGrpSpPr/>
        <p:nvPr/>
      </p:nvGrpSpPr>
      <p:grpSpPr>
        <a:xfrm>
          <a:off x="0" y="0"/>
          <a:ext cx="0" cy="0"/>
          <a:chOff x="0" y="0"/>
          <a:chExt cx="0" cy="0"/>
        </a:xfrm>
      </p:grpSpPr>
      <p:pic>
        <p:nvPicPr>
          <p:cNvPr id="311" name="image15.jpg"/>
          <p:cNvPicPr>
            <a:picLocks noChangeAspect="1"/>
          </p:cNvPicPr>
          <p:nvPr/>
        </p:nvPicPr>
        <p:blipFill>
          <a:blip r:embed="rId2">
            <a:extLst/>
          </a:blip>
          <a:srcRect l="1091" r="68669"/>
          <a:stretch>
            <a:fillRect/>
          </a:stretch>
        </p:blipFill>
        <p:spPr>
          <a:xfrm>
            <a:off x="-1" y="-1"/>
            <a:ext cx="7373722" cy="13716001"/>
          </a:xfrm>
          <a:prstGeom prst="rect">
            <a:avLst/>
          </a:prstGeom>
          <a:ln w="12700">
            <a:miter lim="400000"/>
          </a:ln>
        </p:spPr>
      </p:pic>
      <p:sp>
        <p:nvSpPr>
          <p:cNvPr id="312" name="Shape 312"/>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13" name="Shape 313"/>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323" name="Group 323"/>
          <p:cNvGrpSpPr/>
          <p:nvPr/>
        </p:nvGrpSpPr>
        <p:grpSpPr>
          <a:xfrm>
            <a:off x="659357" y="662175"/>
            <a:ext cx="1991242" cy="1950721"/>
            <a:chOff x="0" y="0"/>
            <a:chExt cx="1991241" cy="1950720"/>
          </a:xfrm>
        </p:grpSpPr>
        <p:sp>
          <p:nvSpPr>
            <p:cNvPr id="314" name="Shape 314"/>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5" name="Shape 315"/>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6" name="Shape 316"/>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7" name="Shape 317"/>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8" name="Shape 318"/>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9" name="Shape 319"/>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0" name="Shape 320"/>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1" name="Shape 321"/>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2" name="Shape 322"/>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324" name="Shape 324"/>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325" name="Shape 325"/>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326" name="Shape 326"/>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327" name="Shape 32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28" name="Shape 32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329" name="Shape 32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30" name="Shape 33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nfo-Image-Vault">
    <p:spTree>
      <p:nvGrpSpPr>
        <p:cNvPr id="1" name=""/>
        <p:cNvGrpSpPr/>
        <p:nvPr/>
      </p:nvGrpSpPr>
      <p:grpSpPr>
        <a:xfrm>
          <a:off x="0" y="0"/>
          <a:ext cx="0" cy="0"/>
          <a:chOff x="0" y="0"/>
          <a:chExt cx="0" cy="0"/>
        </a:xfrm>
      </p:grpSpPr>
      <p:pic>
        <p:nvPicPr>
          <p:cNvPr id="337" name="image16.png"/>
          <p:cNvPicPr>
            <a:picLocks noChangeAspect="1"/>
          </p:cNvPicPr>
          <p:nvPr/>
        </p:nvPicPr>
        <p:blipFill>
          <a:blip r:embed="rId2">
            <a:extLst/>
          </a:blip>
          <a:srcRect l="3782" t="3140" r="70030" b="26831"/>
          <a:stretch>
            <a:fillRect/>
          </a:stretch>
        </p:blipFill>
        <p:spPr>
          <a:xfrm>
            <a:off x="94" y="11"/>
            <a:ext cx="7373723" cy="13716001"/>
          </a:xfrm>
          <a:prstGeom prst="rect">
            <a:avLst/>
          </a:prstGeom>
          <a:ln w="12700">
            <a:miter lim="400000"/>
          </a:ln>
        </p:spPr>
      </p:pic>
      <p:sp>
        <p:nvSpPr>
          <p:cNvPr id="338" name="Shape 338"/>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46" name="Group 346"/>
          <p:cNvGrpSpPr/>
          <p:nvPr/>
        </p:nvGrpSpPr>
        <p:grpSpPr>
          <a:xfrm>
            <a:off x="705842" y="643031"/>
            <a:ext cx="2099012" cy="2105871"/>
            <a:chOff x="0" y="0"/>
            <a:chExt cx="2099011" cy="2105869"/>
          </a:xfrm>
        </p:grpSpPr>
        <p:sp>
          <p:nvSpPr>
            <p:cNvPr id="339" name="Shape 339"/>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0" name="Shape 340"/>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1" name="Shape 341"/>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2" name="Shape 342"/>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3" name="Shape 343"/>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4" name="Shape 344"/>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5" name="Shape 345"/>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47" name="Shape 34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48" name="Shape 348"/>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49" name="Shape 349"/>
          <p:cNvSpPr>
            <a:spLocks noGrp="1"/>
          </p:cNvSpPr>
          <p:nvPr>
            <p:ph type="title"/>
          </p:nvPr>
        </p:nvSpPr>
        <p:spPr>
          <a:xfrm>
            <a:off x="-2060" y="4547424"/>
            <a:ext cx="6612847" cy="2976502"/>
          </a:xfrm>
          <a:prstGeom prst="rect">
            <a:avLst/>
          </a:prstGeom>
        </p:spPr>
        <p:txBody>
          <a:bodyPr anchor="b"/>
          <a:lstStyle>
            <a:lvl1pPr marL="12700" indent="-12700">
              <a:lnSpc>
                <a:spcPts val="5000"/>
              </a:lnSpc>
              <a:defRPr sz="4800">
                <a:solidFill>
                  <a:srgbClr val="FFFFFF"/>
                </a:solidFill>
              </a:defRPr>
            </a:lvl1pPr>
          </a:lstStyle>
          <a:p>
            <a:r>
              <a:t>Title Text</a:t>
            </a:r>
          </a:p>
        </p:txBody>
      </p:sp>
      <p:sp>
        <p:nvSpPr>
          <p:cNvPr id="350" name="Shape 350"/>
          <p:cNvSpPr>
            <a:spLocks noGrp="1"/>
          </p:cNvSpPr>
          <p:nvPr>
            <p:ph type="body" sz="quarter" idx="13"/>
          </p:nvPr>
        </p:nvSpPr>
        <p:spPr>
          <a:xfrm>
            <a:off x="-1" y="7657141"/>
            <a:ext cx="6585388" cy="3368285"/>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51" name="Shape 351"/>
          <p:cNvSpPr>
            <a:spLocks noGrp="1"/>
          </p:cNvSpPr>
          <p:nvPr>
            <p:ph type="pic" idx="14"/>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Info-Text-Vault">
    <p:spTree>
      <p:nvGrpSpPr>
        <p:cNvPr id="1" name=""/>
        <p:cNvGrpSpPr/>
        <p:nvPr/>
      </p:nvGrpSpPr>
      <p:grpSpPr>
        <a:xfrm>
          <a:off x="0" y="0"/>
          <a:ext cx="0" cy="0"/>
          <a:chOff x="0" y="0"/>
          <a:chExt cx="0" cy="0"/>
        </a:xfrm>
      </p:grpSpPr>
      <p:pic>
        <p:nvPicPr>
          <p:cNvPr id="358" name="image16.png"/>
          <p:cNvPicPr>
            <a:picLocks noChangeAspect="1"/>
          </p:cNvPicPr>
          <p:nvPr/>
        </p:nvPicPr>
        <p:blipFill>
          <a:blip r:embed="rId2">
            <a:extLst/>
          </a:blip>
          <a:srcRect l="3782" t="3140" r="70030" b="26831"/>
          <a:stretch>
            <a:fillRect/>
          </a:stretch>
        </p:blipFill>
        <p:spPr>
          <a:xfrm>
            <a:off x="94" y="11"/>
            <a:ext cx="7373723" cy="13716001"/>
          </a:xfrm>
          <a:prstGeom prst="rect">
            <a:avLst/>
          </a:prstGeom>
          <a:ln w="12700">
            <a:miter lim="400000"/>
          </a:ln>
        </p:spPr>
      </p:pic>
      <p:sp>
        <p:nvSpPr>
          <p:cNvPr id="359" name="Shape 359"/>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67" name="Group 367"/>
          <p:cNvGrpSpPr/>
          <p:nvPr/>
        </p:nvGrpSpPr>
        <p:grpSpPr>
          <a:xfrm>
            <a:off x="705842" y="643031"/>
            <a:ext cx="2099012" cy="2105871"/>
            <a:chOff x="0" y="0"/>
            <a:chExt cx="2099011" cy="2105869"/>
          </a:xfrm>
        </p:grpSpPr>
        <p:sp>
          <p:nvSpPr>
            <p:cNvPr id="360" name="Shape 360"/>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1" name="Shape 361"/>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2" name="Shape 362"/>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3" name="Shape 363"/>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4" name="Shape 364"/>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5" name="Shape 365"/>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6" name="Shape 366"/>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68" name="Shape 368"/>
          <p:cNvSpPr>
            <a:spLocks noGrp="1"/>
          </p:cNvSpPr>
          <p:nvPr>
            <p:ph type="body" idx="1"/>
          </p:nvPr>
        </p:nvSpPr>
        <p:spPr>
          <a:xfrm>
            <a:off x="8014999" y="4128163"/>
            <a:ext cx="15711928" cy="8814917"/>
          </a:xfrm>
          <a:prstGeom prst="rect">
            <a:avLst/>
          </a:prstGeom>
        </p:spPr>
        <p:txBody>
          <a:bodyPr>
            <a:normAutofit/>
          </a:bodyPr>
          <a:lstStyle>
            <a:lvl1pPr marL="457200" indent="-457200" defTabSz="1828800">
              <a:spcBef>
                <a:spcPts val="1600"/>
              </a:spcBef>
              <a:buClr>
                <a:srgbClr val="808080"/>
              </a:buClr>
              <a:buFont typeface="Wingdings-Regular"/>
              <a:buChar char="▪"/>
              <a:defRPr sz="4800">
                <a:solidFill>
                  <a:srgbClr val="44546A"/>
                </a:solidFill>
              </a:defRPr>
            </a:lvl1pPr>
            <a:lvl2pPr marL="800100" indent="-514350" defTabSz="1828800">
              <a:spcBef>
                <a:spcPts val="1600"/>
              </a:spcBef>
              <a:buClr>
                <a:srgbClr val="808080"/>
              </a:buClr>
              <a:buFont typeface="Wingdings-Regular"/>
              <a:buChar char="–"/>
              <a:defRPr sz="4800">
                <a:solidFill>
                  <a:srgbClr val="44546A"/>
                </a:solidFill>
              </a:defRPr>
            </a:lvl2pPr>
            <a:lvl3pPr marL="1103766" indent="-587828" defTabSz="1828800">
              <a:spcBef>
                <a:spcPts val="1600"/>
              </a:spcBef>
              <a:buClr>
                <a:srgbClr val="808080"/>
              </a:buClr>
              <a:buFont typeface="Wingdings-Regular"/>
              <a:buChar char="▪"/>
              <a:defRPr sz="4800">
                <a:solidFill>
                  <a:srgbClr val="44546A"/>
                </a:solidFill>
              </a:defRPr>
            </a:lvl3pPr>
            <a:lvl4pPr marL="1330778" indent="-587828" defTabSz="1828800">
              <a:spcBef>
                <a:spcPts val="1600"/>
              </a:spcBef>
              <a:buClr>
                <a:srgbClr val="808080"/>
              </a:buClr>
              <a:buFont typeface="Wingdings-Regular"/>
              <a:buChar char="–"/>
              <a:defRPr sz="4800">
                <a:solidFill>
                  <a:srgbClr val="44546A"/>
                </a:solidFill>
              </a:defRPr>
            </a:lvl4pPr>
            <a:lvl5pPr marL="1557112" indent="-582387" defTabSz="1828800">
              <a:spcBef>
                <a:spcPts val="1600"/>
              </a:spcBef>
              <a:buClr>
                <a:srgbClr val="808080"/>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369" name="Shape 36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70" name="Shape 370"/>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71" name="Shape 37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72" name="Shape 37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Info-Code-Vault">
    <p:spTree>
      <p:nvGrpSpPr>
        <p:cNvPr id="1" name=""/>
        <p:cNvGrpSpPr/>
        <p:nvPr/>
      </p:nvGrpSpPr>
      <p:grpSpPr>
        <a:xfrm>
          <a:off x="0" y="0"/>
          <a:ext cx="0" cy="0"/>
          <a:chOff x="0" y="0"/>
          <a:chExt cx="0" cy="0"/>
        </a:xfrm>
      </p:grpSpPr>
      <p:pic>
        <p:nvPicPr>
          <p:cNvPr id="379" name="image16.png"/>
          <p:cNvPicPr>
            <a:picLocks noChangeAspect="1"/>
          </p:cNvPicPr>
          <p:nvPr/>
        </p:nvPicPr>
        <p:blipFill>
          <a:blip r:embed="rId2">
            <a:extLst/>
          </a:blip>
          <a:srcRect l="3782" t="3140" r="70030" b="26831"/>
          <a:stretch>
            <a:fillRect/>
          </a:stretch>
        </p:blipFill>
        <p:spPr>
          <a:xfrm>
            <a:off x="94" y="11"/>
            <a:ext cx="7373723" cy="13716001"/>
          </a:xfrm>
          <a:prstGeom prst="rect">
            <a:avLst/>
          </a:prstGeom>
          <a:ln w="12700">
            <a:miter lim="400000"/>
          </a:ln>
        </p:spPr>
      </p:pic>
      <p:sp>
        <p:nvSpPr>
          <p:cNvPr id="380" name="Shape 380"/>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88" name="Group 388"/>
          <p:cNvGrpSpPr/>
          <p:nvPr/>
        </p:nvGrpSpPr>
        <p:grpSpPr>
          <a:xfrm>
            <a:off x="705842" y="643031"/>
            <a:ext cx="2099012" cy="2105871"/>
            <a:chOff x="0" y="0"/>
            <a:chExt cx="2099011" cy="2105869"/>
          </a:xfrm>
        </p:grpSpPr>
        <p:sp>
          <p:nvSpPr>
            <p:cNvPr id="381" name="Shape 381"/>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2" name="Shape 382"/>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3" name="Shape 383"/>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4" name="Shape 384"/>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5" name="Shape 385"/>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6" name="Shape 386"/>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7" name="Shape 387"/>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89" name="Shape 38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90" name="Shape 390"/>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91" name="Shape 39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92" name="Shape 39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93" name="Shape 393"/>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394" name="Shape 394"/>
          <p:cNvSpPr/>
          <p:nvPr/>
        </p:nvSpPr>
        <p:spPr>
          <a:xfrm>
            <a:off x="8525562" y="2479554"/>
            <a:ext cx="14677338"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395" name="Shape 395"/>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96" name="Shape 396"/>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Info-Image-Nomad">
    <p:spTree>
      <p:nvGrpSpPr>
        <p:cNvPr id="1" name=""/>
        <p:cNvGrpSpPr/>
        <p:nvPr/>
      </p:nvGrpSpPr>
      <p:grpSpPr>
        <a:xfrm>
          <a:off x="0" y="0"/>
          <a:ext cx="0" cy="0"/>
          <a:chOff x="0" y="0"/>
          <a:chExt cx="0" cy="0"/>
        </a:xfrm>
      </p:grpSpPr>
      <p:pic>
        <p:nvPicPr>
          <p:cNvPr id="403" name="image17.png"/>
          <p:cNvPicPr>
            <a:picLocks noChangeAspect="1"/>
          </p:cNvPicPr>
          <p:nvPr/>
        </p:nvPicPr>
        <p:blipFill>
          <a:blip r:embed="rId2">
            <a:extLst/>
          </a:blip>
          <a:srcRect l="20" r="68477"/>
          <a:stretch>
            <a:fillRect/>
          </a:stretch>
        </p:blipFill>
        <p:spPr>
          <a:xfrm>
            <a:off x="4938" y="-3"/>
            <a:ext cx="7337692" cy="13716004"/>
          </a:xfrm>
          <a:prstGeom prst="rect">
            <a:avLst/>
          </a:prstGeom>
          <a:ln w="12700">
            <a:miter lim="400000"/>
          </a:ln>
        </p:spPr>
      </p:pic>
      <p:grpSp>
        <p:nvGrpSpPr>
          <p:cNvPr id="407" name="Group 407"/>
          <p:cNvGrpSpPr/>
          <p:nvPr/>
        </p:nvGrpSpPr>
        <p:grpSpPr>
          <a:xfrm>
            <a:off x="653685" y="610965"/>
            <a:ext cx="1971097" cy="2266393"/>
            <a:chOff x="0" y="0"/>
            <a:chExt cx="1971095" cy="2266391"/>
          </a:xfrm>
        </p:grpSpPr>
        <p:sp>
          <p:nvSpPr>
            <p:cNvPr id="404" name="Shape 404"/>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05" name="Shape 405"/>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06" name="Shape 406"/>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08" name="Shape 408"/>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09" name="Shape 409"/>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10" name="Shape 410"/>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411" name="Shape 411"/>
          <p:cNvSpPr/>
          <p:nvPr/>
        </p:nvSpPr>
        <p:spPr>
          <a:xfrm>
            <a:off x="28890" y="410515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12" name="Shape 412"/>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13" name="Shape 413"/>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Info-Text-Nomad">
    <p:spTree>
      <p:nvGrpSpPr>
        <p:cNvPr id="1" name=""/>
        <p:cNvGrpSpPr/>
        <p:nvPr/>
      </p:nvGrpSpPr>
      <p:grpSpPr>
        <a:xfrm>
          <a:off x="0" y="0"/>
          <a:ext cx="0" cy="0"/>
          <a:chOff x="0" y="0"/>
          <a:chExt cx="0" cy="0"/>
        </a:xfrm>
      </p:grpSpPr>
      <p:sp>
        <p:nvSpPr>
          <p:cNvPr id="420" name="Shape 420"/>
          <p:cNvSpPr>
            <a:spLocks noGrp="1"/>
          </p:cNvSpPr>
          <p:nvPr>
            <p:ph type="body" idx="1"/>
          </p:nvPr>
        </p:nvSpPr>
        <p:spPr>
          <a:xfrm>
            <a:off x="8014999" y="4133223"/>
            <a:ext cx="15711929" cy="8809857"/>
          </a:xfrm>
          <a:prstGeom prst="rect">
            <a:avLst/>
          </a:prstGeom>
        </p:spPr>
        <p:txBody>
          <a:bodyPr>
            <a:normAutofit/>
          </a:bodyPr>
          <a:lstStyle>
            <a:lvl1pPr marL="457200" indent="-457200" defTabSz="1828800">
              <a:spcBef>
                <a:spcPts val="1600"/>
              </a:spcBef>
              <a:buClr>
                <a:schemeClr val="accent5"/>
              </a:buClr>
              <a:buFont typeface="Wingdings-Regular"/>
              <a:buChar char="▪"/>
              <a:defRPr sz="4800">
                <a:solidFill>
                  <a:srgbClr val="44546A"/>
                </a:solidFill>
              </a:defRPr>
            </a:lvl1pPr>
            <a:lvl2pPr marL="800100" indent="-514350" defTabSz="1828800">
              <a:spcBef>
                <a:spcPts val="1600"/>
              </a:spcBef>
              <a:buClr>
                <a:schemeClr val="accent5"/>
              </a:buClr>
              <a:buFont typeface="Wingdings-Regular"/>
              <a:buChar char="–"/>
              <a:defRPr sz="4800">
                <a:solidFill>
                  <a:srgbClr val="44546A"/>
                </a:solidFill>
              </a:defRPr>
            </a:lvl2pPr>
            <a:lvl3pPr marL="1103766" indent="-587828" defTabSz="1828800">
              <a:spcBef>
                <a:spcPts val="1600"/>
              </a:spcBef>
              <a:buClr>
                <a:schemeClr val="accent5"/>
              </a:buClr>
              <a:buFont typeface="Wingdings-Regular"/>
              <a:buChar char="▪"/>
              <a:defRPr sz="4800">
                <a:solidFill>
                  <a:srgbClr val="44546A"/>
                </a:solidFill>
              </a:defRPr>
            </a:lvl3pPr>
            <a:lvl4pPr marL="1330778" indent="-587828" defTabSz="1828800">
              <a:spcBef>
                <a:spcPts val="1600"/>
              </a:spcBef>
              <a:buClr>
                <a:schemeClr val="accent5"/>
              </a:buClr>
              <a:buFont typeface="Wingdings-Regular"/>
              <a:buChar char="–"/>
              <a:defRPr sz="4800">
                <a:solidFill>
                  <a:srgbClr val="44546A"/>
                </a:solidFill>
              </a:defRPr>
            </a:lvl4pPr>
            <a:lvl5pPr marL="1557112" indent="-582387" defTabSz="1828800">
              <a:spcBef>
                <a:spcPts val="1600"/>
              </a:spcBef>
              <a:buClr>
                <a:schemeClr val="accent5"/>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421" name="image17.png"/>
          <p:cNvPicPr>
            <a:picLocks noChangeAspect="1"/>
          </p:cNvPicPr>
          <p:nvPr/>
        </p:nvPicPr>
        <p:blipFill>
          <a:blip r:embed="rId2">
            <a:extLst/>
          </a:blip>
          <a:srcRect l="20" r="68477"/>
          <a:stretch>
            <a:fillRect/>
          </a:stretch>
        </p:blipFill>
        <p:spPr>
          <a:xfrm>
            <a:off x="4938" y="-3"/>
            <a:ext cx="7337692" cy="13716004"/>
          </a:xfrm>
          <a:prstGeom prst="rect">
            <a:avLst/>
          </a:prstGeom>
          <a:ln w="12700">
            <a:miter lim="400000"/>
          </a:ln>
        </p:spPr>
      </p:pic>
      <p:grpSp>
        <p:nvGrpSpPr>
          <p:cNvPr id="425" name="Group 425"/>
          <p:cNvGrpSpPr/>
          <p:nvPr/>
        </p:nvGrpSpPr>
        <p:grpSpPr>
          <a:xfrm>
            <a:off x="653685" y="610965"/>
            <a:ext cx="1971097" cy="2266393"/>
            <a:chOff x="0" y="0"/>
            <a:chExt cx="1971095" cy="2266391"/>
          </a:xfrm>
        </p:grpSpPr>
        <p:sp>
          <p:nvSpPr>
            <p:cNvPr id="422" name="Shape 42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3" name="Shape 42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4" name="Shape 42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26" name="Shape 426"/>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27" name="Shape 427"/>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28" name="Shape 428"/>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29" name="Shape 429"/>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30" name="Shape 430"/>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Info-CodeBox-Nomad">
    <p:spTree>
      <p:nvGrpSpPr>
        <p:cNvPr id="1" name=""/>
        <p:cNvGrpSpPr/>
        <p:nvPr/>
      </p:nvGrpSpPr>
      <p:grpSpPr>
        <a:xfrm>
          <a:off x="0" y="0"/>
          <a:ext cx="0" cy="0"/>
          <a:chOff x="0" y="0"/>
          <a:chExt cx="0" cy="0"/>
        </a:xfrm>
      </p:grpSpPr>
      <p:pic>
        <p:nvPicPr>
          <p:cNvPr id="437" name="image17.png"/>
          <p:cNvPicPr>
            <a:picLocks noChangeAspect="1"/>
          </p:cNvPicPr>
          <p:nvPr/>
        </p:nvPicPr>
        <p:blipFill>
          <a:blip r:embed="rId2">
            <a:extLst/>
          </a:blip>
          <a:srcRect l="20" r="68477"/>
          <a:stretch>
            <a:fillRect/>
          </a:stretch>
        </p:blipFill>
        <p:spPr>
          <a:xfrm>
            <a:off x="4938" y="-3"/>
            <a:ext cx="7337692" cy="13716004"/>
          </a:xfrm>
          <a:prstGeom prst="rect">
            <a:avLst/>
          </a:prstGeom>
          <a:ln w="12700">
            <a:miter lim="400000"/>
          </a:ln>
        </p:spPr>
      </p:pic>
      <p:sp>
        <p:nvSpPr>
          <p:cNvPr id="438" name="Shape 438"/>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439" name="Shape 439"/>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40" name="Shape 44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41" name="Shape 441"/>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445" name="Group 445"/>
          <p:cNvGrpSpPr/>
          <p:nvPr/>
        </p:nvGrpSpPr>
        <p:grpSpPr>
          <a:xfrm>
            <a:off x="653685" y="610965"/>
            <a:ext cx="1971097" cy="2266393"/>
            <a:chOff x="0" y="0"/>
            <a:chExt cx="1971095" cy="2266391"/>
          </a:xfrm>
        </p:grpSpPr>
        <p:sp>
          <p:nvSpPr>
            <p:cNvPr id="442" name="Shape 44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43" name="Shape 44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44" name="Shape 44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46" name="Shape 446"/>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47" name="Shape 44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48" name="Shape 44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449" name="Shape 44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450" name="Shape 45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ody w/title">
    <p:spTree>
      <p:nvGrpSpPr>
        <p:cNvPr id="1" name=""/>
        <p:cNvGrpSpPr/>
        <p:nvPr/>
      </p:nvGrpSpPr>
      <p:grpSpPr>
        <a:xfrm>
          <a:off x="0" y="0"/>
          <a:ext cx="0" cy="0"/>
          <a:chOff x="0" y="0"/>
          <a:chExt cx="0" cy="0"/>
        </a:xfrm>
      </p:grpSpPr>
      <p:pic>
        <p:nvPicPr>
          <p:cNvPr id="457" name="image18.jpg"/>
          <p:cNvPicPr>
            <a:picLocks noChangeAspect="1"/>
          </p:cNvPicPr>
          <p:nvPr/>
        </p:nvPicPr>
        <p:blipFill>
          <a:blip r:embed="rId2">
            <a:alphaModFix amt="34000"/>
            <a:extLst/>
          </a:blip>
          <a:stretch>
            <a:fillRect/>
          </a:stretch>
        </p:blipFill>
        <p:spPr>
          <a:xfrm>
            <a:off x="-1" y="278779"/>
            <a:ext cx="24384001" cy="13716001"/>
          </a:xfrm>
          <a:prstGeom prst="rect">
            <a:avLst/>
          </a:prstGeom>
          <a:ln w="12700">
            <a:miter lim="400000"/>
          </a:ln>
        </p:spPr>
      </p:pic>
      <p:sp>
        <p:nvSpPr>
          <p:cNvPr id="21" name="Shape 458">
            <a:extLst>
              <a:ext uri="{FF2B5EF4-FFF2-40B4-BE49-F238E27FC236}">
                <a16:creationId xmlns:a16="http://schemas.microsoft.com/office/drawing/2014/main" id="{33270A15-4564-8042-8315-F648CF17AA15}"/>
              </a:ext>
            </a:extLst>
          </p:cNvPr>
          <p:cNvSpPr/>
          <p:nvPr userDrawn="1"/>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59" name="Shape 459"/>
          <p:cNvSpPr>
            <a:spLocks noGrp="1"/>
          </p:cNvSpPr>
          <p:nvPr>
            <p:ph type="body" idx="1"/>
          </p:nvPr>
        </p:nvSpPr>
        <p:spPr>
          <a:xfrm>
            <a:off x="1453186" y="3349719"/>
            <a:ext cx="21745481" cy="9241292"/>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60" name="Shape 460"/>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61" name="Shape 461"/>
          <p:cNvSpPr>
            <a:spLocks noGrp="1"/>
          </p:cNvSpPr>
          <p:nvPr>
            <p:ph type="title"/>
          </p:nvPr>
        </p:nvSpPr>
        <p:spPr>
          <a:xfrm>
            <a:off x="1451869" y="783573"/>
            <a:ext cx="21746797" cy="17845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62" name="Shape 462"/>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grpSp>
        <p:nvGrpSpPr>
          <p:cNvPr id="466" name="Group 466"/>
          <p:cNvGrpSpPr/>
          <p:nvPr/>
        </p:nvGrpSpPr>
        <p:grpSpPr>
          <a:xfrm>
            <a:off x="22603860" y="12793059"/>
            <a:ext cx="594806" cy="629478"/>
            <a:chOff x="0" y="0"/>
            <a:chExt cx="594805" cy="629477"/>
          </a:xfrm>
        </p:grpSpPr>
        <p:sp>
          <p:nvSpPr>
            <p:cNvPr id="463" name="Shape 463"/>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64" name="Shape 464"/>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65" name="Shape 465"/>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67" name="Shape 467"/>
          <p:cNvSpPr/>
          <p:nvPr/>
        </p:nvSpPr>
        <p:spPr>
          <a:xfrm>
            <a:off x="1451869" y="1294981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68" name="Shape 468"/>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 name="Text Placeholder 5">
            <a:extLst>
              <a:ext uri="{FF2B5EF4-FFF2-40B4-BE49-F238E27FC236}">
                <a16:creationId xmlns:a16="http://schemas.microsoft.com/office/drawing/2014/main" id="{670D6D46-CA8F-CF41-BA5D-BFC96F1EF4AF}"/>
              </a:ext>
            </a:extLst>
          </p:cNvPr>
          <p:cNvSpPr>
            <a:spLocks noGrp="1"/>
          </p:cNvSpPr>
          <p:nvPr>
            <p:ph type="body" sz="quarter" idx="10" hasCustomPrompt="1"/>
          </p:nvPr>
        </p:nvSpPr>
        <p:spPr>
          <a:xfrm>
            <a:off x="9612352" y="12882563"/>
            <a:ext cx="12679324" cy="547687"/>
          </a:xfrm>
        </p:spPr>
        <p:txBody>
          <a:bodyPr/>
          <a:lstStyle>
            <a:lvl1pPr marL="0" indent="0" algn="r">
              <a:buNone/>
              <a:defRPr sz="2400">
                <a:solidFill>
                  <a:schemeClr val="accent2"/>
                </a:solidFill>
              </a:defRPr>
            </a:lvl1pPr>
          </a:lstStyle>
          <a:p>
            <a:pPr lvl="0"/>
            <a:r>
              <a:rPr lang="en-US" dirty="0"/>
              <a:t>WWW.GOOGLE.COM</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ody w/title &amp; Subtitle">
    <p:spTree>
      <p:nvGrpSpPr>
        <p:cNvPr id="1" name=""/>
        <p:cNvGrpSpPr/>
        <p:nvPr/>
      </p:nvGrpSpPr>
      <p:grpSpPr>
        <a:xfrm>
          <a:off x="0" y="0"/>
          <a:ext cx="0" cy="0"/>
          <a:chOff x="0" y="0"/>
          <a:chExt cx="0" cy="0"/>
        </a:xfrm>
      </p:grpSpPr>
      <p:pic>
        <p:nvPicPr>
          <p:cNvPr id="475" name="image18.jpg"/>
          <p:cNvPicPr>
            <a:picLocks noChangeAspect="1"/>
          </p:cNvPicPr>
          <p:nvPr/>
        </p:nvPicPr>
        <p:blipFill>
          <a:blip r:embed="rId2">
            <a:alphaModFix amt="34000"/>
            <a:extLst/>
          </a:blip>
          <a:stretch>
            <a:fillRect/>
          </a:stretch>
        </p:blipFill>
        <p:spPr>
          <a:xfrm>
            <a:off x="-1" y="289930"/>
            <a:ext cx="24384001" cy="13716001"/>
          </a:xfrm>
          <a:prstGeom prst="rect">
            <a:avLst/>
          </a:prstGeom>
          <a:ln w="12700">
            <a:miter lim="400000"/>
          </a:ln>
        </p:spPr>
      </p:pic>
      <p:sp>
        <p:nvSpPr>
          <p:cNvPr id="476" name="Shape 476"/>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77" name="Shape 477"/>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78" name="Shape 478"/>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79" name="Shape 479"/>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80" name="Shape 480"/>
          <p:cNvSpPr>
            <a:spLocks noGrp="1"/>
          </p:cNvSpPr>
          <p:nvPr>
            <p:ph type="body" idx="1"/>
          </p:nvPr>
        </p:nvSpPr>
        <p:spPr>
          <a:xfrm>
            <a:off x="1451869" y="4126279"/>
            <a:ext cx="21746797"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484" name="Group 484"/>
          <p:cNvGrpSpPr/>
          <p:nvPr/>
        </p:nvGrpSpPr>
        <p:grpSpPr>
          <a:xfrm>
            <a:off x="22603860" y="12793059"/>
            <a:ext cx="594806" cy="629478"/>
            <a:chOff x="0" y="0"/>
            <a:chExt cx="594805" cy="629477"/>
          </a:xfrm>
        </p:grpSpPr>
        <p:sp>
          <p:nvSpPr>
            <p:cNvPr id="481" name="Shape 48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82" name="Shape 48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83" name="Shape 48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85" name="Shape 485"/>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86" name="Shape 486"/>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87" name="Shape 48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ody w/title Blank">
    <p:spTree>
      <p:nvGrpSpPr>
        <p:cNvPr id="1" name=""/>
        <p:cNvGrpSpPr/>
        <p:nvPr/>
      </p:nvGrpSpPr>
      <p:grpSpPr>
        <a:xfrm>
          <a:off x="0" y="0"/>
          <a:ext cx="0" cy="0"/>
          <a:chOff x="0" y="0"/>
          <a:chExt cx="0" cy="0"/>
        </a:xfrm>
      </p:grpSpPr>
      <p:pic>
        <p:nvPicPr>
          <p:cNvPr id="494"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495" name="Shape 495"/>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96" name="Shape 496"/>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97" name="Shape 497"/>
          <p:cNvSpPr>
            <a:spLocks noGrp="1"/>
          </p:cNvSpPr>
          <p:nvPr>
            <p:ph type="title"/>
          </p:nvPr>
        </p:nvSpPr>
        <p:spPr>
          <a:xfrm>
            <a:off x="1451869" y="783573"/>
            <a:ext cx="21746797" cy="2207523"/>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98" name="Shape 498"/>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grpSp>
        <p:nvGrpSpPr>
          <p:cNvPr id="502" name="Group 502"/>
          <p:cNvGrpSpPr/>
          <p:nvPr/>
        </p:nvGrpSpPr>
        <p:grpSpPr>
          <a:xfrm>
            <a:off x="22603860" y="12793059"/>
            <a:ext cx="594806" cy="629478"/>
            <a:chOff x="0" y="0"/>
            <a:chExt cx="594805" cy="629477"/>
          </a:xfrm>
        </p:grpSpPr>
        <p:sp>
          <p:nvSpPr>
            <p:cNvPr id="499" name="Shape 499"/>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00" name="Shape 500"/>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01" name="Shape 501"/>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03" name="Shape 503"/>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04" name="Shape 504"/>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 Hashicorp">
    <p:spTree>
      <p:nvGrpSpPr>
        <p:cNvPr id="1" name=""/>
        <p:cNvGrpSpPr/>
        <p:nvPr/>
      </p:nvGrpSpPr>
      <p:grpSpPr>
        <a:xfrm>
          <a:off x="0" y="0"/>
          <a:ext cx="0" cy="0"/>
          <a:chOff x="0" y="0"/>
          <a:chExt cx="0" cy="0"/>
        </a:xfrm>
      </p:grpSpPr>
      <p:pic>
        <p:nvPicPr>
          <p:cNvPr id="53" name="image5.png"/>
          <p:cNvPicPr>
            <a:picLocks/>
          </p:cNvPicPr>
          <p:nvPr/>
        </p:nvPicPr>
        <p:blipFill>
          <a:blip r:embed="rId2">
            <a:extLst/>
          </a:blip>
          <a:srcRect l="330" b="962"/>
          <a:stretch>
            <a:fillRect/>
          </a:stretch>
        </p:blipFill>
        <p:spPr>
          <a:xfrm>
            <a:off x="379" y="2519"/>
            <a:ext cx="24383646" cy="13711032"/>
          </a:xfrm>
          <a:prstGeom prst="rect">
            <a:avLst/>
          </a:prstGeom>
          <a:ln w="12700">
            <a:miter lim="400000"/>
          </a:ln>
        </p:spPr>
      </p:pic>
      <p:sp>
        <p:nvSpPr>
          <p:cNvPr id="54" name="Shape 5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5" name="Shape 5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56" name="Shape 5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58" name="Shape 58"/>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59" name="image2.png"/>
          <p:cNvPicPr>
            <a:picLocks noChangeAspect="1"/>
          </p:cNvPicPr>
          <p:nvPr/>
        </p:nvPicPr>
        <p:blipFill>
          <a:blip r:embed="rId3">
            <a:extLst/>
          </a:blip>
          <a:stretch>
            <a:fillRect/>
          </a:stretch>
        </p:blipFill>
        <p:spPr>
          <a:xfrm>
            <a:off x="3116234" y="1817714"/>
            <a:ext cx="2374966" cy="2374961"/>
          </a:xfrm>
          <a:prstGeom prst="rect">
            <a:avLst/>
          </a:prstGeom>
          <a:ln w="12700">
            <a:miter lim="400000"/>
          </a:ln>
        </p:spPr>
      </p:pic>
      <p:sp>
        <p:nvSpPr>
          <p:cNvPr id="60" name="Shape 6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ody w/2 LINE TITLE">
    <p:spTree>
      <p:nvGrpSpPr>
        <p:cNvPr id="1" name=""/>
        <p:cNvGrpSpPr/>
        <p:nvPr/>
      </p:nvGrpSpPr>
      <p:grpSpPr>
        <a:xfrm>
          <a:off x="0" y="0"/>
          <a:ext cx="0" cy="0"/>
          <a:chOff x="0" y="0"/>
          <a:chExt cx="0" cy="0"/>
        </a:xfrm>
      </p:grpSpPr>
      <p:pic>
        <p:nvPicPr>
          <p:cNvPr id="511"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12" name="Shape 512"/>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13" name="Shape 513"/>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14" name="Shape 514"/>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15" name="Shape 515"/>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19" name="Group 519"/>
          <p:cNvGrpSpPr/>
          <p:nvPr/>
        </p:nvGrpSpPr>
        <p:grpSpPr>
          <a:xfrm>
            <a:off x="22603860" y="12793059"/>
            <a:ext cx="594806" cy="629478"/>
            <a:chOff x="0" y="0"/>
            <a:chExt cx="594805" cy="629477"/>
          </a:xfrm>
        </p:grpSpPr>
        <p:sp>
          <p:nvSpPr>
            <p:cNvPr id="516" name="Shape 51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17" name="Shape 51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18" name="Shape 51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20" name="Shape 520"/>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21" name="Shape 521"/>
          <p:cNvSpPr/>
          <p:nvPr/>
        </p:nvSpPr>
        <p:spPr>
          <a:xfrm>
            <a:off x="1451869" y="4126279"/>
            <a:ext cx="21746797" cy="8137689"/>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ormAutofit/>
          </a:bodyPr>
          <a:lstStyle>
            <a:lvl1pPr marL="457200" indent="-457200">
              <a:lnSpc>
                <a:spcPct val="90000"/>
              </a:lnSpc>
              <a:spcBef>
                <a:spcPts val="1600"/>
              </a:spcBef>
              <a:buClr>
                <a:schemeClr val="accent1"/>
              </a:buClr>
              <a:buSzPct val="100000"/>
              <a:buFont typeface="Wingdings-Regular"/>
              <a:buChar char="▪"/>
              <a:defRPr b="0">
                <a:solidFill>
                  <a:srgbClr val="44546A"/>
                </a:solidFill>
                <a:latin typeface="Verdana"/>
                <a:ea typeface="Verdana"/>
                <a:cs typeface="Verdana"/>
                <a:sym typeface="Verdana"/>
              </a:defRPr>
            </a:lvl1pPr>
            <a:lvl2pPr marL="800100" indent="-514350">
              <a:lnSpc>
                <a:spcPct val="90000"/>
              </a:lnSpc>
              <a:spcBef>
                <a:spcPts val="1600"/>
              </a:spcBef>
              <a:buClr>
                <a:schemeClr val="accent1"/>
              </a:buClr>
              <a:buSzPct val="100000"/>
              <a:buFont typeface="Wingdings-Regular"/>
              <a:buChar char="–"/>
              <a:defRPr b="0">
                <a:solidFill>
                  <a:srgbClr val="44546A"/>
                </a:solidFill>
                <a:latin typeface="Verdana"/>
                <a:ea typeface="Verdana"/>
                <a:cs typeface="Verdana"/>
                <a:sym typeface="Verdana"/>
              </a:defRPr>
            </a:lvl2pPr>
            <a:lvl3pPr marL="1103766" indent="-587828">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3pPr>
            <a:lvl4pPr marL="1330778" indent="-587828">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4pPr>
            <a:lvl5pPr marL="1557112" indent="-582387">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522" name="Shape 522"/>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ody w/2 LINE TITLE Blank">
    <p:spTree>
      <p:nvGrpSpPr>
        <p:cNvPr id="1" name=""/>
        <p:cNvGrpSpPr/>
        <p:nvPr/>
      </p:nvGrpSpPr>
      <p:grpSpPr>
        <a:xfrm>
          <a:off x="0" y="0"/>
          <a:ext cx="0" cy="0"/>
          <a:chOff x="0" y="0"/>
          <a:chExt cx="0" cy="0"/>
        </a:xfrm>
      </p:grpSpPr>
      <p:pic>
        <p:nvPicPr>
          <p:cNvPr id="529"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30" name="Shape 530"/>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31" name="Shape 531"/>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32" name="Shape 532"/>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33" name="Shape 533"/>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37" name="Group 537"/>
          <p:cNvGrpSpPr/>
          <p:nvPr/>
        </p:nvGrpSpPr>
        <p:grpSpPr>
          <a:xfrm>
            <a:off x="22603860" y="12793059"/>
            <a:ext cx="594806" cy="629478"/>
            <a:chOff x="0" y="0"/>
            <a:chExt cx="594805" cy="629477"/>
          </a:xfrm>
        </p:grpSpPr>
        <p:sp>
          <p:nvSpPr>
            <p:cNvPr id="534" name="Shape 534"/>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35" name="Shape 535"/>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36" name="Shape 536"/>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38" name="Shape 538"/>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39" name="Shape 539"/>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ody w/title &amp; Subtitle Blank">
    <p:spTree>
      <p:nvGrpSpPr>
        <p:cNvPr id="1" name=""/>
        <p:cNvGrpSpPr/>
        <p:nvPr/>
      </p:nvGrpSpPr>
      <p:grpSpPr>
        <a:xfrm>
          <a:off x="0" y="0"/>
          <a:ext cx="0" cy="0"/>
          <a:chOff x="0" y="0"/>
          <a:chExt cx="0" cy="0"/>
        </a:xfrm>
      </p:grpSpPr>
      <p:pic>
        <p:nvPicPr>
          <p:cNvPr id="546"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47" name="Shape 547"/>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48" name="Shape 548"/>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49" name="Shape 549"/>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50" name="Shape 550"/>
          <p:cNvSpPr>
            <a:spLocks noGrp="1"/>
          </p:cNvSpPr>
          <p:nvPr>
            <p:ph type="title"/>
          </p:nvPr>
        </p:nvSpPr>
        <p:spPr>
          <a:xfrm>
            <a:off x="1451869" y="783573"/>
            <a:ext cx="21746797" cy="1434697"/>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54" name="Group 554"/>
          <p:cNvGrpSpPr/>
          <p:nvPr/>
        </p:nvGrpSpPr>
        <p:grpSpPr>
          <a:xfrm>
            <a:off x="22603860" y="12793059"/>
            <a:ext cx="594806" cy="629478"/>
            <a:chOff x="0" y="0"/>
            <a:chExt cx="594805" cy="629477"/>
          </a:xfrm>
        </p:grpSpPr>
        <p:sp>
          <p:nvSpPr>
            <p:cNvPr id="551" name="Shape 55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52" name="Shape 55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53" name="Shape 55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55" name="Shape 555"/>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56" name="Shape 55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557" name="Shape 55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lnSpc>
                <a:spcPct val="100000"/>
              </a:lnSpc>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Body 2 Column">
    <p:spTree>
      <p:nvGrpSpPr>
        <p:cNvPr id="1" name=""/>
        <p:cNvGrpSpPr/>
        <p:nvPr/>
      </p:nvGrpSpPr>
      <p:grpSpPr>
        <a:xfrm>
          <a:off x="0" y="0"/>
          <a:ext cx="0" cy="0"/>
          <a:chOff x="0" y="0"/>
          <a:chExt cx="0" cy="0"/>
        </a:xfrm>
      </p:grpSpPr>
      <p:pic>
        <p:nvPicPr>
          <p:cNvPr id="564"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65" name="Shape 565"/>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66" name="Shape 566"/>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67" name="Shape 567"/>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68" name="Shape 568"/>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69" name="Shape 569"/>
          <p:cNvSpPr>
            <a:spLocks noGrp="1"/>
          </p:cNvSpPr>
          <p:nvPr>
            <p:ph type="body" sz="half" idx="1"/>
          </p:nvPr>
        </p:nvSpPr>
        <p:spPr>
          <a:xfrm>
            <a:off x="1451869" y="3323165"/>
            <a:ext cx="10475971" cy="9241107"/>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70" name="Shape 570"/>
          <p:cNvSpPr>
            <a:spLocks noGrp="1"/>
          </p:cNvSpPr>
          <p:nvPr>
            <p:ph type="body" sz="half" idx="13"/>
          </p:nvPr>
        </p:nvSpPr>
        <p:spPr>
          <a:xfrm>
            <a:off x="12517117" y="3323165"/>
            <a:ext cx="10829203" cy="9241105"/>
          </a:xfrm>
          <a:prstGeom prst="rect">
            <a:avLst/>
          </a:prstGeom>
          <a:ln w="12700"/>
        </p:spPr>
        <p:txBody>
          <a:bodyPr>
            <a:normAutofit/>
          </a:bodyPr>
          <a:lstStyle/>
          <a:p>
            <a:pPr marL="457200" indent="-457200" defTabSz="1828800">
              <a:spcBef>
                <a:spcPts val="1600"/>
              </a:spcBef>
              <a:buClr>
                <a:schemeClr val="accent1"/>
              </a:buClr>
              <a:buFont typeface="Wingdings-Regular"/>
              <a:buChar char="▪"/>
              <a:defRPr sz="4800">
                <a:solidFill>
                  <a:srgbClr val="44546A"/>
                </a:solidFill>
              </a:defRPr>
            </a:pPr>
            <a:endParaRPr/>
          </a:p>
        </p:txBody>
      </p:sp>
      <p:grpSp>
        <p:nvGrpSpPr>
          <p:cNvPr id="574" name="Group 574"/>
          <p:cNvGrpSpPr/>
          <p:nvPr/>
        </p:nvGrpSpPr>
        <p:grpSpPr>
          <a:xfrm>
            <a:off x="22603860" y="12793059"/>
            <a:ext cx="594806" cy="629478"/>
            <a:chOff x="0" y="0"/>
            <a:chExt cx="594805" cy="629477"/>
          </a:xfrm>
        </p:grpSpPr>
        <p:sp>
          <p:nvSpPr>
            <p:cNvPr id="571" name="Shape 5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72" name="Shape 5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73" name="Shape 5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75" name="Shape 575"/>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76" name="Shape 57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Body 3 Column">
    <p:spTree>
      <p:nvGrpSpPr>
        <p:cNvPr id="1" name=""/>
        <p:cNvGrpSpPr/>
        <p:nvPr/>
      </p:nvGrpSpPr>
      <p:grpSpPr>
        <a:xfrm>
          <a:off x="0" y="0"/>
          <a:ext cx="0" cy="0"/>
          <a:chOff x="0" y="0"/>
          <a:chExt cx="0" cy="0"/>
        </a:xfrm>
      </p:grpSpPr>
      <p:pic>
        <p:nvPicPr>
          <p:cNvPr id="583"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84" name="Shape 58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85" name="Shape 58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86" name="Shape 58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87" name="Shape 58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88" name="Shape 588"/>
          <p:cNvSpPr>
            <a:spLocks noGrp="1"/>
          </p:cNvSpPr>
          <p:nvPr>
            <p:ph type="body" sz="quarter" idx="1"/>
          </p:nvPr>
        </p:nvSpPr>
        <p:spPr>
          <a:xfrm>
            <a:off x="1483359" y="3323167"/>
            <a:ext cx="6702748" cy="9445809"/>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89" name="Shape 589"/>
          <p:cNvSpPr>
            <a:spLocks noGrp="1"/>
          </p:cNvSpPr>
          <p:nvPr>
            <p:ph type="body" sz="quarter" idx="13"/>
          </p:nvPr>
        </p:nvSpPr>
        <p:spPr>
          <a:xfrm>
            <a:off x="9089914"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sp>
        <p:nvSpPr>
          <p:cNvPr id="590" name="Shape 590"/>
          <p:cNvSpPr>
            <a:spLocks noGrp="1"/>
          </p:cNvSpPr>
          <p:nvPr>
            <p:ph type="body" sz="quarter" idx="14"/>
          </p:nvPr>
        </p:nvSpPr>
        <p:spPr>
          <a:xfrm>
            <a:off x="16677442"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grpSp>
        <p:nvGrpSpPr>
          <p:cNvPr id="594" name="Group 594"/>
          <p:cNvGrpSpPr/>
          <p:nvPr/>
        </p:nvGrpSpPr>
        <p:grpSpPr>
          <a:xfrm>
            <a:off x="22603860" y="12793059"/>
            <a:ext cx="594806" cy="629478"/>
            <a:chOff x="0" y="0"/>
            <a:chExt cx="594805" cy="629477"/>
          </a:xfrm>
        </p:grpSpPr>
        <p:sp>
          <p:nvSpPr>
            <p:cNvPr id="591" name="Shape 59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92" name="Shape 59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93" name="Shape 59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95" name="Shape 595"/>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96" name="Shape 59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Body w/ Title 1 Column + Pic">
    <p:spTree>
      <p:nvGrpSpPr>
        <p:cNvPr id="1" name=""/>
        <p:cNvGrpSpPr/>
        <p:nvPr/>
      </p:nvGrpSpPr>
      <p:grpSpPr>
        <a:xfrm>
          <a:off x="0" y="0"/>
          <a:ext cx="0" cy="0"/>
          <a:chOff x="0" y="0"/>
          <a:chExt cx="0" cy="0"/>
        </a:xfrm>
      </p:grpSpPr>
      <p:pic>
        <p:nvPicPr>
          <p:cNvPr id="603"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04" name="Shape 60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05" name="Shape 60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06" name="Shape 60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07" name="Shape 60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08" name="Shape 608"/>
          <p:cNvSpPr>
            <a:spLocks noGrp="1"/>
          </p:cNvSpPr>
          <p:nvPr>
            <p:ph type="body" sz="half" idx="1"/>
          </p:nvPr>
        </p:nvSpPr>
        <p:spPr>
          <a:xfrm>
            <a:off x="1451869"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09" name="Shape 609"/>
          <p:cNvSpPr>
            <a:spLocks noGrp="1"/>
          </p:cNvSpPr>
          <p:nvPr>
            <p:ph type="pic" sz="half" idx="13"/>
          </p:nvPr>
        </p:nvSpPr>
        <p:spPr>
          <a:xfrm>
            <a:off x="12615336" y="3323165"/>
            <a:ext cx="10587568" cy="8940804"/>
          </a:xfrm>
          <a:prstGeom prst="rect">
            <a:avLst/>
          </a:prstGeom>
          <a:ln w="12700"/>
        </p:spPr>
        <p:txBody>
          <a:bodyPr lIns="91439" tIns="45719" rIns="91439" bIns="45719"/>
          <a:lstStyle/>
          <a:p>
            <a:endParaRPr/>
          </a:p>
        </p:txBody>
      </p:sp>
      <p:grpSp>
        <p:nvGrpSpPr>
          <p:cNvPr id="613" name="Group 613"/>
          <p:cNvGrpSpPr/>
          <p:nvPr/>
        </p:nvGrpSpPr>
        <p:grpSpPr>
          <a:xfrm>
            <a:off x="22603860" y="12793059"/>
            <a:ext cx="594806" cy="629478"/>
            <a:chOff x="0" y="0"/>
            <a:chExt cx="594805" cy="629477"/>
          </a:xfrm>
        </p:grpSpPr>
        <p:sp>
          <p:nvSpPr>
            <p:cNvPr id="610" name="Shape 61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11" name="Shape 61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12" name="Shape 61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14" name="Shape 614"/>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15" name="Shape 61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Body w/title &amp; Sub- 1 Column + Pic">
    <p:spTree>
      <p:nvGrpSpPr>
        <p:cNvPr id="1" name=""/>
        <p:cNvGrpSpPr/>
        <p:nvPr/>
      </p:nvGrpSpPr>
      <p:grpSpPr>
        <a:xfrm>
          <a:off x="0" y="0"/>
          <a:ext cx="0" cy="0"/>
          <a:chOff x="0" y="0"/>
          <a:chExt cx="0" cy="0"/>
        </a:xfrm>
      </p:grpSpPr>
      <p:pic>
        <p:nvPicPr>
          <p:cNvPr id="622"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23" name="Shape 62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24" name="Shape 62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25" name="Shape 625"/>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26" name="Shape 626"/>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27" name="Shape 627"/>
          <p:cNvSpPr>
            <a:spLocks noGrp="1"/>
          </p:cNvSpPr>
          <p:nvPr>
            <p:ph type="body" sz="half" idx="1"/>
          </p:nvPr>
        </p:nvSpPr>
        <p:spPr>
          <a:xfrm>
            <a:off x="1451869" y="4126279"/>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31" name="Group 631"/>
          <p:cNvGrpSpPr/>
          <p:nvPr/>
        </p:nvGrpSpPr>
        <p:grpSpPr>
          <a:xfrm>
            <a:off x="22603860" y="12793059"/>
            <a:ext cx="594806" cy="629478"/>
            <a:chOff x="0" y="0"/>
            <a:chExt cx="594805" cy="629477"/>
          </a:xfrm>
        </p:grpSpPr>
        <p:sp>
          <p:nvSpPr>
            <p:cNvPr id="628" name="Shape 628"/>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29" name="Shape 629"/>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30" name="Shape 630"/>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32" name="Shape 632"/>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33" name="Shape 633"/>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34" name="Shape 634"/>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
        <p:nvSpPr>
          <p:cNvPr id="635" name="Shape 635"/>
          <p:cNvSpPr>
            <a:spLocks noGrp="1"/>
          </p:cNvSpPr>
          <p:nvPr>
            <p:ph type="pic" sz="half" idx="14"/>
          </p:nvPr>
        </p:nvSpPr>
        <p:spPr>
          <a:xfrm>
            <a:off x="12615336" y="4126279"/>
            <a:ext cx="10587568" cy="8091242"/>
          </a:xfrm>
          <a:prstGeom prst="rect">
            <a:avLst/>
          </a:prstGeom>
          <a:ln w="12700"/>
        </p:spPr>
        <p:txBody>
          <a:bodyPr lIns="91439" tIns="45719" rIns="91439" bIns="45719"/>
          <a:lstStyle/>
          <a:p>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Body 1 Column + Code">
    <p:spTree>
      <p:nvGrpSpPr>
        <p:cNvPr id="1" name=""/>
        <p:cNvGrpSpPr/>
        <p:nvPr/>
      </p:nvGrpSpPr>
      <p:grpSpPr>
        <a:xfrm>
          <a:off x="0" y="0"/>
          <a:ext cx="0" cy="0"/>
          <a:chOff x="0" y="0"/>
          <a:chExt cx="0" cy="0"/>
        </a:xfrm>
      </p:grpSpPr>
      <p:pic>
        <p:nvPicPr>
          <p:cNvPr id="642"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43" name="Shape 64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44" name="Shape 64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45" name="Shape 645"/>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46" name="Shape 646"/>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47" name="Shape 647"/>
          <p:cNvSpPr>
            <a:spLocks noGrp="1"/>
          </p:cNvSpPr>
          <p:nvPr>
            <p:ph type="body" sz="quarter" idx="1"/>
          </p:nvPr>
        </p:nvSpPr>
        <p:spPr>
          <a:xfrm>
            <a:off x="1483359" y="3323167"/>
            <a:ext cx="6702748" cy="8940801"/>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48" name="Shape 648"/>
          <p:cNvSpPr/>
          <p:nvPr/>
        </p:nvSpPr>
        <p:spPr>
          <a:xfrm>
            <a:off x="8525562" y="3774669"/>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649" name="Shape 649"/>
          <p:cNvSpPr/>
          <p:nvPr/>
        </p:nvSpPr>
        <p:spPr>
          <a:xfrm>
            <a:off x="8523730" y="3323167"/>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grpSp>
        <p:nvGrpSpPr>
          <p:cNvPr id="653" name="Group 653"/>
          <p:cNvGrpSpPr/>
          <p:nvPr/>
        </p:nvGrpSpPr>
        <p:grpSpPr>
          <a:xfrm>
            <a:off x="22603860" y="12793059"/>
            <a:ext cx="594806" cy="629478"/>
            <a:chOff x="0" y="0"/>
            <a:chExt cx="594805" cy="629477"/>
          </a:xfrm>
        </p:grpSpPr>
        <p:sp>
          <p:nvSpPr>
            <p:cNvPr id="650" name="Shape 65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51" name="Shape 65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52" name="Shape 65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54" name="Shape 654"/>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55" name="Shape 65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56" name="Shape 656"/>
          <p:cNvSpPr>
            <a:spLocks noGrp="1"/>
          </p:cNvSpPr>
          <p:nvPr>
            <p:ph type="body" sz="half" idx="13"/>
          </p:nvPr>
        </p:nvSpPr>
        <p:spPr>
          <a:xfrm>
            <a:off x="8812231" y="43218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657" name="Shape 657"/>
          <p:cNvSpPr>
            <a:spLocks noGrp="1"/>
          </p:cNvSpPr>
          <p:nvPr>
            <p:ph type="body" sz="quarter" idx="14"/>
          </p:nvPr>
        </p:nvSpPr>
        <p:spPr>
          <a:xfrm>
            <a:off x="8812231" y="33314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Slide - Terraform Color">
    <p:spTree>
      <p:nvGrpSpPr>
        <p:cNvPr id="1" name=""/>
        <p:cNvGrpSpPr/>
        <p:nvPr/>
      </p:nvGrpSpPr>
      <p:grpSpPr>
        <a:xfrm>
          <a:off x="0" y="0"/>
          <a:ext cx="0" cy="0"/>
          <a:chOff x="0" y="0"/>
          <a:chExt cx="0" cy="0"/>
        </a:xfrm>
      </p:grpSpPr>
      <p:pic>
        <p:nvPicPr>
          <p:cNvPr id="664" name="image5.png"/>
          <p:cNvPicPr>
            <a:picLocks/>
          </p:cNvPicPr>
          <p:nvPr/>
        </p:nvPicPr>
        <p:blipFill>
          <a:blip r:embed="rId2">
            <a:extLst/>
          </a:blip>
          <a:srcRect l="330" b="962"/>
          <a:stretch>
            <a:fillRect/>
          </a:stretch>
        </p:blipFill>
        <p:spPr>
          <a:xfrm>
            <a:off x="379" y="2519"/>
            <a:ext cx="24383646" cy="13711032"/>
          </a:xfrm>
          <a:prstGeom prst="rect">
            <a:avLst/>
          </a:prstGeom>
          <a:ln w="12700">
            <a:miter lim="400000"/>
          </a:ln>
        </p:spPr>
      </p:pic>
      <p:sp>
        <p:nvSpPr>
          <p:cNvPr id="665" name="Shape 665"/>
          <p:cNvSpPr/>
          <p:nvPr/>
        </p:nvSpPr>
        <p:spPr>
          <a:xfrm>
            <a:off x="1701674" y="8644"/>
            <a:ext cx="12838854" cy="10633828"/>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66" name="Shape 666"/>
          <p:cNvSpPr>
            <a:spLocks noGrp="1"/>
          </p:cNvSpPr>
          <p:nvPr>
            <p:ph type="title"/>
          </p:nvPr>
        </p:nvSpPr>
        <p:spPr>
          <a:xfrm>
            <a:off x="3803101" y="5482141"/>
            <a:ext cx="8636001" cy="2751718"/>
          </a:xfrm>
          <a:prstGeom prst="rect">
            <a:avLst/>
          </a:prstGeom>
        </p:spPr>
        <p:txBody>
          <a:bodyPr/>
          <a:lstStyle>
            <a:lvl1pPr algn="ctr">
              <a:spcBef>
                <a:spcPts val="2500"/>
              </a:spcBef>
              <a:defRPr sz="8400"/>
            </a:lvl1pPr>
          </a:lstStyle>
          <a:p>
            <a:r>
              <a:t>Title Text</a:t>
            </a:r>
          </a:p>
        </p:txBody>
      </p:sp>
      <p:sp>
        <p:nvSpPr>
          <p:cNvPr id="667" name="Shape 66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668" name="Shape 6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Feature Slide - Terraform ">
    <p:spTree>
      <p:nvGrpSpPr>
        <p:cNvPr id="1" name=""/>
        <p:cNvGrpSpPr/>
        <p:nvPr/>
      </p:nvGrpSpPr>
      <p:grpSpPr>
        <a:xfrm>
          <a:off x="0" y="0"/>
          <a:ext cx="0" cy="0"/>
          <a:chOff x="0" y="0"/>
          <a:chExt cx="0" cy="0"/>
        </a:xfrm>
      </p:grpSpPr>
      <p:pic>
        <p:nvPicPr>
          <p:cNvPr id="675" name="image5.png"/>
          <p:cNvPicPr>
            <a:picLocks/>
          </p:cNvPicPr>
          <p:nvPr/>
        </p:nvPicPr>
        <p:blipFill>
          <a:blip r:embed="rId2">
            <a:extLst/>
          </a:blip>
          <a:srcRect l="330" b="962"/>
          <a:stretch>
            <a:fillRect/>
          </a:stretch>
        </p:blipFill>
        <p:spPr>
          <a:xfrm>
            <a:off x="379" y="2519"/>
            <a:ext cx="7873646" cy="13715795"/>
          </a:xfrm>
          <a:prstGeom prst="rect">
            <a:avLst/>
          </a:prstGeom>
          <a:ln w="12700">
            <a:miter lim="400000"/>
          </a:ln>
        </p:spPr>
      </p:pic>
      <p:sp>
        <p:nvSpPr>
          <p:cNvPr id="676" name="Shape 676"/>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677" name="Shape 677"/>
          <p:cNvSpPr/>
          <p:nvPr/>
        </p:nvSpPr>
        <p:spPr>
          <a:xfrm>
            <a:off x="-1" y="-9283"/>
            <a:ext cx="24384001" cy="3081870"/>
          </a:xfrm>
          <a:prstGeom prst="rect">
            <a:avLst/>
          </a:prstGeom>
          <a:solidFill>
            <a:srgbClr val="FFFFFF"/>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682" name="Group 682"/>
          <p:cNvGrpSpPr/>
          <p:nvPr/>
        </p:nvGrpSpPr>
        <p:grpSpPr>
          <a:xfrm>
            <a:off x="502821" y="460005"/>
            <a:ext cx="1880329" cy="2143294"/>
            <a:chOff x="0" y="0"/>
            <a:chExt cx="1880328" cy="2143293"/>
          </a:xfrm>
        </p:grpSpPr>
        <p:sp>
          <p:nvSpPr>
            <p:cNvPr id="678" name="Shape 678"/>
            <p:cNvSpPr/>
            <p:nvPr/>
          </p:nvSpPr>
          <p:spPr>
            <a:xfrm>
              <a:off x="649270" y="379322"/>
              <a:ext cx="581786" cy="10123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79" name="Shape 679"/>
            <p:cNvSpPr/>
            <p:nvPr/>
          </p:nvSpPr>
          <p:spPr>
            <a:xfrm>
              <a:off x="1293889" y="379322"/>
              <a:ext cx="586440" cy="1012307"/>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80" name="Shape 680"/>
            <p:cNvSpPr/>
            <p:nvPr/>
          </p:nvSpPr>
          <p:spPr>
            <a:xfrm>
              <a:off x="-1" y="-1"/>
              <a:ext cx="584114" cy="10169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81" name="Shape 681"/>
            <p:cNvSpPr/>
            <p:nvPr/>
          </p:nvSpPr>
          <p:spPr>
            <a:xfrm>
              <a:off x="649270" y="1128661"/>
              <a:ext cx="581786" cy="1014633"/>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683" name="Shape 683"/>
          <p:cNvSpPr>
            <a:spLocks noGrp="1"/>
          </p:cNvSpPr>
          <p:nvPr>
            <p:ph type="title"/>
          </p:nvPr>
        </p:nvSpPr>
        <p:spPr>
          <a:xfrm>
            <a:off x="3523701" y="803493"/>
            <a:ext cx="15367001" cy="1456318"/>
          </a:xfrm>
          <a:prstGeom prst="rect">
            <a:avLst/>
          </a:prstGeom>
        </p:spPr>
        <p:txBody>
          <a:bodyPr/>
          <a:lstStyle>
            <a:lvl1pPr>
              <a:spcBef>
                <a:spcPts val="2500"/>
              </a:spcBef>
              <a:defRPr sz="8400"/>
            </a:lvl1pPr>
          </a:lstStyle>
          <a:p>
            <a:r>
              <a:t>Title Text</a:t>
            </a:r>
          </a:p>
        </p:txBody>
      </p:sp>
      <p:sp>
        <p:nvSpPr>
          <p:cNvPr id="684" name="Shape 68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 Hashicorp Suite">
    <p:spTree>
      <p:nvGrpSpPr>
        <p:cNvPr id="1" name=""/>
        <p:cNvGrpSpPr/>
        <p:nvPr/>
      </p:nvGrpSpPr>
      <p:grpSpPr>
        <a:xfrm>
          <a:off x="0" y="0"/>
          <a:ext cx="0" cy="0"/>
          <a:chOff x="0" y="0"/>
          <a:chExt cx="0" cy="0"/>
        </a:xfrm>
      </p:grpSpPr>
      <p:pic>
        <p:nvPicPr>
          <p:cNvPr id="67" name="image5.png"/>
          <p:cNvPicPr>
            <a:picLocks/>
          </p:cNvPicPr>
          <p:nvPr/>
        </p:nvPicPr>
        <p:blipFill>
          <a:blip r:embed="rId2">
            <a:extLst/>
          </a:blip>
          <a:srcRect l="330" b="962"/>
          <a:stretch>
            <a:fillRect/>
          </a:stretch>
        </p:blipFill>
        <p:spPr>
          <a:xfrm>
            <a:off x="379" y="2519"/>
            <a:ext cx="24383646" cy="13711032"/>
          </a:xfrm>
          <a:prstGeom prst="rect">
            <a:avLst/>
          </a:prstGeom>
          <a:ln w="12700">
            <a:miter lim="400000"/>
          </a:ln>
        </p:spPr>
      </p:pic>
      <p:sp>
        <p:nvSpPr>
          <p:cNvPr id="68" name="Shape 68"/>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9" name="Shape 69"/>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70" name="Shape 70"/>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2"/>
                </a:solidFill>
              </a:defRPr>
            </a:lvl1pPr>
            <a:lvl2pPr marL="0" indent="342900">
              <a:buSzTx/>
              <a:buFontTx/>
              <a:buNone/>
              <a:defRPr sz="4200">
                <a:solidFill>
                  <a:schemeClr val="accent2"/>
                </a:solidFill>
              </a:defRPr>
            </a:lvl2pPr>
            <a:lvl3pPr marL="1165860" indent="-480060">
              <a:buFontTx/>
              <a:defRPr sz="4200">
                <a:solidFill>
                  <a:schemeClr val="accent2"/>
                </a:solidFill>
              </a:defRPr>
            </a:lvl3pPr>
            <a:lvl4pPr marL="1562100" indent="-533400">
              <a:buFontTx/>
              <a:defRPr sz="4200">
                <a:solidFill>
                  <a:schemeClr val="accent2"/>
                </a:solidFill>
              </a:defRPr>
            </a:lvl4pPr>
            <a:lvl5pPr marL="1905000" indent="-533400">
              <a:buFontTx/>
              <a:defRPr sz="42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72" name="Shape 72"/>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73" name="image2.png"/>
          <p:cNvPicPr>
            <a:picLocks noChangeAspect="1"/>
          </p:cNvPicPr>
          <p:nvPr/>
        </p:nvPicPr>
        <p:blipFill>
          <a:blip r:embed="rId3">
            <a:extLst/>
          </a:blip>
          <a:stretch>
            <a:fillRect/>
          </a:stretch>
        </p:blipFill>
        <p:spPr>
          <a:xfrm>
            <a:off x="3116234" y="1817714"/>
            <a:ext cx="2374966" cy="2374961"/>
          </a:xfrm>
          <a:prstGeom prst="rect">
            <a:avLst/>
          </a:prstGeom>
          <a:ln w="12700">
            <a:miter lim="400000"/>
          </a:ln>
        </p:spPr>
      </p:pic>
      <p:sp>
        <p:nvSpPr>
          <p:cNvPr id="74" name="Shape 7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Body w/title Blank">
    <p:spTree>
      <p:nvGrpSpPr>
        <p:cNvPr id="1" name=""/>
        <p:cNvGrpSpPr/>
        <p:nvPr/>
      </p:nvGrpSpPr>
      <p:grpSpPr>
        <a:xfrm>
          <a:off x="0" y="0"/>
          <a:ext cx="0" cy="0"/>
          <a:chOff x="0" y="0"/>
          <a:chExt cx="0" cy="0"/>
        </a:xfrm>
      </p:grpSpPr>
      <p:pic>
        <p:nvPicPr>
          <p:cNvPr id="691"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92" name="Shape 692"/>
          <p:cNvSpPr/>
          <p:nvPr/>
        </p:nvSpPr>
        <p:spPr>
          <a:xfrm>
            <a:off x="1175173" y="783772"/>
            <a:ext cx="22023494" cy="12870617"/>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93" name="Shape 693"/>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94" name="Shape 694"/>
          <p:cNvSpPr>
            <a:spLocks noGrp="1"/>
          </p:cNvSpPr>
          <p:nvPr>
            <p:ph type="title"/>
          </p:nvPr>
        </p:nvSpPr>
        <p:spPr>
          <a:xfrm>
            <a:off x="1451869" y="783573"/>
            <a:ext cx="21746797" cy="2207523"/>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95" name="Shape 695"/>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grpSp>
        <p:nvGrpSpPr>
          <p:cNvPr id="699" name="Group 699"/>
          <p:cNvGrpSpPr/>
          <p:nvPr/>
        </p:nvGrpSpPr>
        <p:grpSpPr>
          <a:xfrm>
            <a:off x="22603860" y="12793059"/>
            <a:ext cx="594806" cy="629478"/>
            <a:chOff x="0" y="0"/>
            <a:chExt cx="594805" cy="629477"/>
          </a:xfrm>
        </p:grpSpPr>
        <p:sp>
          <p:nvSpPr>
            <p:cNvPr id="696" name="Shape 69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97" name="Shape 69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98" name="Shape 69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700" name="Shape 700"/>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701" name="Shape 701"/>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Terraform - Terminal">
    <p:bg>
      <p:bgPr>
        <a:solidFill>
          <a:srgbClr val="FFFFFF"/>
        </a:solidFill>
        <a:effectLst/>
      </p:bgPr>
    </p:bg>
    <p:spTree>
      <p:nvGrpSpPr>
        <p:cNvPr id="1" name=""/>
        <p:cNvGrpSpPr/>
        <p:nvPr/>
      </p:nvGrpSpPr>
      <p:grpSpPr>
        <a:xfrm>
          <a:off x="0" y="0"/>
          <a:ext cx="0" cy="0"/>
          <a:chOff x="0" y="0"/>
          <a:chExt cx="0" cy="0"/>
        </a:xfrm>
      </p:grpSpPr>
      <p:pic>
        <p:nvPicPr>
          <p:cNvPr id="97" name="logo.png" descr="logo.png"/>
          <p:cNvPicPr>
            <a:picLocks noChangeAspect="1"/>
          </p:cNvPicPr>
          <p:nvPr/>
        </p:nvPicPr>
        <p:blipFill>
          <a:blip r:embed="rId2">
            <a:extLst/>
          </a:blip>
          <a:stretch>
            <a:fillRect/>
          </a:stretch>
        </p:blipFill>
        <p:spPr>
          <a:xfrm>
            <a:off x="-254000" y="6020693"/>
            <a:ext cx="7620000" cy="8770190"/>
          </a:xfrm>
          <a:prstGeom prst="rect">
            <a:avLst/>
          </a:prstGeom>
          <a:ln w="12700">
            <a:miter lim="400000"/>
          </a:ln>
        </p:spPr>
      </p:pic>
      <p:sp>
        <p:nvSpPr>
          <p:cNvPr id="98" name="Rectangle"/>
          <p:cNvSpPr/>
          <p:nvPr/>
        </p:nvSpPr>
        <p:spPr>
          <a:xfrm>
            <a:off x="5702300" y="1862162"/>
            <a:ext cx="17780000" cy="10505928"/>
          </a:xfrm>
          <a:prstGeom prst="rect">
            <a:avLst/>
          </a:prstGeom>
          <a:solidFill>
            <a:srgbClr val="010223"/>
          </a:solidFill>
          <a:ln w="38100">
            <a:solidFill>
              <a:srgbClr val="010223"/>
            </a:solidFill>
            <a:miter lim="400000"/>
          </a:ln>
        </p:spPr>
        <p:txBody>
          <a:bodyPr lIns="50800" tIns="50800" rIns="50800" bIns="50800" anchor="ctr"/>
          <a:lstStyle/>
          <a:p>
            <a:pPr defTabSz="825500">
              <a:defRPr sz="3200"/>
            </a:pPr>
            <a:endParaRPr sz="3200"/>
          </a:p>
        </p:txBody>
      </p:sp>
      <p:sp>
        <p:nvSpPr>
          <p:cNvPr id="99" name="Rectangle"/>
          <p:cNvSpPr/>
          <p:nvPr/>
        </p:nvSpPr>
        <p:spPr>
          <a:xfrm>
            <a:off x="5702299" y="1335213"/>
            <a:ext cx="17780002" cy="760998"/>
          </a:xfrm>
          <a:prstGeom prst="rect">
            <a:avLst/>
          </a:prstGeom>
          <a:solidFill>
            <a:srgbClr val="5C4EE5"/>
          </a:solidFill>
          <a:ln w="38100">
            <a:solidFill>
              <a:srgbClr val="5C4EE5"/>
            </a:solidFill>
            <a:miter lim="400000"/>
          </a:ln>
        </p:spPr>
        <p:txBody>
          <a:bodyPr lIns="50800" tIns="50800" rIns="50800" bIns="50800" anchor="ctr"/>
          <a:lstStyle/>
          <a:p>
            <a:pPr defTabSz="825500">
              <a:defRPr sz="3200"/>
            </a:pPr>
            <a:endParaRPr sz="3200"/>
          </a:p>
        </p:txBody>
      </p:sp>
      <p:sp>
        <p:nvSpPr>
          <p:cNvPr id="100" name="Circle"/>
          <p:cNvSpPr/>
          <p:nvPr/>
        </p:nvSpPr>
        <p:spPr>
          <a:xfrm>
            <a:off x="6813215" y="1580007"/>
            <a:ext cx="271410" cy="271410"/>
          </a:xfrm>
          <a:prstGeom prst="ellipse">
            <a:avLst/>
          </a:prstGeom>
          <a:solidFill>
            <a:srgbClr val="263235">
              <a:alpha val="40000"/>
            </a:srgbClr>
          </a:solidFill>
          <a:ln w="12700">
            <a:miter lim="400000"/>
          </a:ln>
        </p:spPr>
        <p:txBody>
          <a:bodyPr lIns="50800" tIns="50800" rIns="50800" bIns="50800" anchor="ctr"/>
          <a:lstStyle/>
          <a:p>
            <a:pPr defTabSz="825500">
              <a:defRPr sz="3200"/>
            </a:pPr>
            <a:endParaRPr sz="3200"/>
          </a:p>
        </p:txBody>
      </p:sp>
      <p:sp>
        <p:nvSpPr>
          <p:cNvPr id="101" name="Circle"/>
          <p:cNvSpPr/>
          <p:nvPr/>
        </p:nvSpPr>
        <p:spPr>
          <a:xfrm>
            <a:off x="6391436" y="1580007"/>
            <a:ext cx="271412" cy="271410"/>
          </a:xfrm>
          <a:prstGeom prst="ellipse">
            <a:avLst/>
          </a:prstGeom>
          <a:solidFill>
            <a:srgbClr val="263235">
              <a:alpha val="60000"/>
            </a:srgbClr>
          </a:solidFill>
          <a:ln w="12700">
            <a:miter lim="400000"/>
          </a:ln>
        </p:spPr>
        <p:txBody>
          <a:bodyPr lIns="50800" tIns="50800" rIns="50800" bIns="50800" anchor="ctr"/>
          <a:lstStyle/>
          <a:p>
            <a:pPr defTabSz="825500">
              <a:defRPr sz="3200"/>
            </a:pPr>
            <a:endParaRPr sz="3200"/>
          </a:p>
        </p:txBody>
      </p:sp>
      <p:sp>
        <p:nvSpPr>
          <p:cNvPr id="102" name="Circle"/>
          <p:cNvSpPr/>
          <p:nvPr/>
        </p:nvSpPr>
        <p:spPr>
          <a:xfrm>
            <a:off x="5969659" y="1580007"/>
            <a:ext cx="271410" cy="271410"/>
          </a:xfrm>
          <a:prstGeom prst="ellipse">
            <a:avLst/>
          </a:prstGeom>
          <a:solidFill>
            <a:srgbClr val="263235">
              <a:alpha val="80000"/>
            </a:srgbClr>
          </a:solidFill>
          <a:ln w="12700">
            <a:miter lim="400000"/>
          </a:ln>
        </p:spPr>
        <p:txBody>
          <a:bodyPr lIns="50800" tIns="50800" rIns="50800" bIns="50800" anchor="ctr"/>
          <a:lstStyle/>
          <a:p>
            <a:pPr defTabSz="825500">
              <a:defRPr sz="3200"/>
            </a:pPr>
            <a:endParaRPr sz="3200"/>
          </a:p>
        </p:txBody>
      </p:sp>
      <p:sp>
        <p:nvSpPr>
          <p:cNvPr id="103" name="Text"/>
          <p:cNvSpPr txBox="1">
            <a:spLocks noGrp="1"/>
          </p:cNvSpPr>
          <p:nvPr>
            <p:ph type="body" sz="quarter" idx="13"/>
          </p:nvPr>
        </p:nvSpPr>
        <p:spPr>
          <a:xfrm>
            <a:off x="6256972" y="2587657"/>
            <a:ext cx="16670656" cy="740072"/>
          </a:xfrm>
          <a:prstGeom prst="rect">
            <a:avLst/>
          </a:prstGeom>
        </p:spPr>
        <p:txBody>
          <a:bodyPr>
            <a:spAutoFit/>
          </a:bodyPr>
          <a:lstStyle/>
          <a:p>
            <a:pPr algn="l">
              <a:lnSpc>
                <a:spcPct val="120000"/>
              </a:lnSpc>
              <a:defRPr sz="2800">
                <a:solidFill>
                  <a:srgbClr val="FFFFFF"/>
                </a:solidFill>
                <a:latin typeface="Courier"/>
                <a:ea typeface="Courier"/>
                <a:cs typeface="Courier"/>
                <a:sym typeface="Courier"/>
              </a:defRPr>
            </a:pPr>
            <a:endParaRPr/>
          </a:p>
        </p:txBody>
      </p:sp>
      <p:sp>
        <p:nvSpPr>
          <p:cNvPr id="104" name="Terminal"/>
          <p:cNvSpPr txBox="1"/>
          <p:nvPr/>
        </p:nvSpPr>
        <p:spPr>
          <a:xfrm>
            <a:off x="7146090" y="1508187"/>
            <a:ext cx="14892420" cy="4150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825500">
              <a:defRPr sz="2400" b="1">
                <a:latin typeface="Courier"/>
                <a:ea typeface="Courier"/>
                <a:cs typeface="Courier"/>
                <a:sym typeface="Courier"/>
              </a:defRPr>
            </a:lvl1pPr>
          </a:lstStyle>
          <a:p>
            <a:r>
              <a:rPr sz="2400"/>
              <a:t>Terminal</a:t>
            </a:r>
          </a:p>
        </p:txBody>
      </p:sp>
      <p:pic>
        <p:nvPicPr>
          <p:cNvPr id="105" name="hashicorp-text-black.png" descr="hashicorp-text-black.png"/>
          <p:cNvPicPr>
            <a:picLocks noChangeAspect="1"/>
          </p:cNvPicPr>
          <p:nvPr/>
        </p:nvPicPr>
        <p:blipFill>
          <a:blip r:embed="rId3">
            <a:alphaModFix amt="25000"/>
            <a:extLst/>
          </a:blip>
          <a:stretch>
            <a:fillRect/>
          </a:stretch>
        </p:blipFill>
        <p:spPr>
          <a:xfrm>
            <a:off x="21145005" y="12700000"/>
            <a:ext cx="2857502" cy="635000"/>
          </a:xfrm>
          <a:prstGeom prst="rect">
            <a:avLst/>
          </a:prstGeom>
          <a:ln w="12700">
            <a:miter lim="400000"/>
          </a:ln>
        </p:spPr>
      </p:pic>
      <p:sp>
        <p:nvSpPr>
          <p:cNvPr id="106" name="Slide Number"/>
          <p:cNvSpPr txBox="1">
            <a:spLocks noGrp="1"/>
          </p:cNvSpPr>
          <p:nvPr>
            <p:ph type="sldNum" sz="quarter" idx="2"/>
          </p:nvPr>
        </p:nvSpPr>
        <p:spPr>
          <a:xfrm>
            <a:off x="16520453" y="12343369"/>
            <a:ext cx="954747" cy="73866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5281807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 Terraform">
    <p:spTree>
      <p:nvGrpSpPr>
        <p:cNvPr id="1" name=""/>
        <p:cNvGrpSpPr/>
        <p:nvPr/>
      </p:nvGrpSpPr>
      <p:grpSpPr>
        <a:xfrm>
          <a:off x="0" y="0"/>
          <a:ext cx="0" cy="0"/>
          <a:chOff x="0" y="0"/>
          <a:chExt cx="0" cy="0"/>
        </a:xfrm>
      </p:grpSpPr>
      <p:pic>
        <p:nvPicPr>
          <p:cNvPr id="81" name="image5.png"/>
          <p:cNvPicPr>
            <a:picLocks/>
          </p:cNvPicPr>
          <p:nvPr/>
        </p:nvPicPr>
        <p:blipFill>
          <a:blip r:embed="rId2">
            <a:extLst/>
          </a:blip>
          <a:srcRect l="330" b="962"/>
          <a:stretch>
            <a:fillRect/>
          </a:stretch>
        </p:blipFill>
        <p:spPr>
          <a:xfrm>
            <a:off x="379" y="2519"/>
            <a:ext cx="24383646" cy="13711032"/>
          </a:xfrm>
          <a:prstGeom prst="rect">
            <a:avLst/>
          </a:prstGeom>
          <a:ln w="12700">
            <a:miter lim="400000"/>
          </a:ln>
        </p:spPr>
      </p:pic>
      <p:sp>
        <p:nvSpPr>
          <p:cNvPr id="82" name="Shape 82"/>
          <p:cNvSpPr/>
          <p:nvPr/>
        </p:nvSpPr>
        <p:spPr>
          <a:xfrm>
            <a:off x="2064173" y="3107573"/>
            <a:ext cx="20255655"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83" name="Shape 83"/>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84" name="Shape 84"/>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4"/>
                </a:solidFill>
              </a:defRPr>
            </a:lvl1pPr>
            <a:lvl2pPr marL="0" indent="342900">
              <a:buSzTx/>
              <a:buFontTx/>
              <a:buNone/>
              <a:defRPr sz="4200">
                <a:solidFill>
                  <a:schemeClr val="accent4"/>
                </a:solidFill>
              </a:defRPr>
            </a:lvl2pPr>
            <a:lvl3pPr marL="1165860" indent="-480060">
              <a:buFontTx/>
              <a:defRPr sz="4200">
                <a:solidFill>
                  <a:schemeClr val="accent4"/>
                </a:solidFill>
              </a:defRPr>
            </a:lvl3pPr>
            <a:lvl4pPr marL="1562100" indent="-533400">
              <a:buFontTx/>
              <a:defRPr sz="4200">
                <a:solidFill>
                  <a:schemeClr val="accent4"/>
                </a:solidFill>
              </a:defRPr>
            </a:lvl4pPr>
            <a:lvl5pPr marL="1905000" indent="-533400">
              <a:buFontTx/>
              <a:defRPr sz="42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85" name="Shape 85"/>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86" name="Shape 86"/>
          <p:cNvSpPr/>
          <p:nvPr/>
        </p:nvSpPr>
        <p:spPr>
          <a:xfrm>
            <a:off x="2856461" y="1387717"/>
            <a:ext cx="2938849" cy="3081870"/>
          </a:xfrm>
          <a:prstGeom prst="rect">
            <a:avLst/>
          </a:prstGeom>
          <a:solidFill>
            <a:schemeClr val="accent4"/>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87" name="image6.png"/>
          <p:cNvPicPr>
            <a:picLocks noChangeAspect="1"/>
          </p:cNvPicPr>
          <p:nvPr/>
        </p:nvPicPr>
        <p:blipFill>
          <a:blip r:embed="rId3">
            <a:extLst/>
          </a:blip>
          <a:stretch>
            <a:fillRect/>
          </a:stretch>
        </p:blipFill>
        <p:spPr>
          <a:xfrm>
            <a:off x="3368570" y="1933429"/>
            <a:ext cx="1914630" cy="1985830"/>
          </a:xfrm>
          <a:prstGeom prst="rect">
            <a:avLst/>
          </a:prstGeom>
          <a:ln w="12700">
            <a:miter lim="400000"/>
          </a:ln>
        </p:spPr>
      </p:pic>
      <p:sp>
        <p:nvSpPr>
          <p:cNvPr id="88" name="Shape 8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Slide - Vault">
    <p:spTree>
      <p:nvGrpSpPr>
        <p:cNvPr id="1" name=""/>
        <p:cNvGrpSpPr/>
        <p:nvPr/>
      </p:nvGrpSpPr>
      <p:grpSpPr>
        <a:xfrm>
          <a:off x="0" y="0"/>
          <a:ext cx="0" cy="0"/>
          <a:chOff x="0" y="0"/>
          <a:chExt cx="0" cy="0"/>
        </a:xfrm>
      </p:grpSpPr>
      <p:pic>
        <p:nvPicPr>
          <p:cNvPr id="95" name="image7.png"/>
          <p:cNvPicPr>
            <a:picLocks/>
          </p:cNvPicPr>
          <p:nvPr/>
        </p:nvPicPr>
        <p:blipFill>
          <a:blip r:embed="rId2">
            <a:extLst/>
          </a:blip>
          <a:stretch>
            <a:fillRect/>
          </a:stretch>
        </p:blipFill>
        <p:spPr>
          <a:xfrm>
            <a:off x="561" y="1634"/>
            <a:ext cx="24382878" cy="13712732"/>
          </a:xfrm>
          <a:prstGeom prst="rect">
            <a:avLst/>
          </a:prstGeom>
          <a:ln w="12700">
            <a:miter lim="400000"/>
          </a:ln>
        </p:spPr>
      </p:pic>
      <p:sp>
        <p:nvSpPr>
          <p:cNvPr id="96" name="Shape 96"/>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97" name="Shape 97"/>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98" name="Shape 98"/>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99" name="Shape 99"/>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00" name="Shape 100"/>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01" name="image8.png"/>
          <p:cNvPicPr>
            <a:picLocks noChangeAspect="1"/>
          </p:cNvPicPr>
          <p:nvPr/>
        </p:nvPicPr>
        <p:blipFill>
          <a:blip r:embed="rId3">
            <a:extLst/>
          </a:blip>
          <a:stretch>
            <a:fillRect/>
          </a:stretch>
        </p:blipFill>
        <p:spPr>
          <a:xfrm>
            <a:off x="3701077" y="2000989"/>
            <a:ext cx="1249617" cy="1898449"/>
          </a:xfrm>
          <a:prstGeom prst="rect">
            <a:avLst/>
          </a:prstGeom>
          <a:ln w="12700">
            <a:miter lim="400000"/>
          </a:ln>
        </p:spPr>
      </p:pic>
      <p:sp>
        <p:nvSpPr>
          <p:cNvPr id="102" name="Shape 10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Slide - Consul">
    <p:spTree>
      <p:nvGrpSpPr>
        <p:cNvPr id="1" name=""/>
        <p:cNvGrpSpPr/>
        <p:nvPr/>
      </p:nvGrpSpPr>
      <p:grpSpPr>
        <a:xfrm>
          <a:off x="0" y="0"/>
          <a:ext cx="0" cy="0"/>
          <a:chOff x="0" y="0"/>
          <a:chExt cx="0" cy="0"/>
        </a:xfrm>
      </p:grpSpPr>
      <p:pic>
        <p:nvPicPr>
          <p:cNvPr id="109" name="image9.png"/>
          <p:cNvPicPr>
            <a:picLocks/>
          </p:cNvPicPr>
          <p:nvPr/>
        </p:nvPicPr>
        <p:blipFill>
          <a:blip r:embed="rId2">
            <a:extLst/>
          </a:blip>
          <a:srcRect r="17890" b="18076"/>
          <a:stretch>
            <a:fillRect/>
          </a:stretch>
        </p:blipFill>
        <p:spPr>
          <a:xfrm>
            <a:off x="-1588" y="-199"/>
            <a:ext cx="24387241" cy="13716421"/>
          </a:xfrm>
          <a:prstGeom prst="rect">
            <a:avLst/>
          </a:prstGeom>
          <a:ln w="12700">
            <a:miter lim="400000"/>
          </a:ln>
        </p:spPr>
      </p:pic>
      <p:sp>
        <p:nvSpPr>
          <p:cNvPr id="110" name="Shape 110"/>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11" name="Shape 111"/>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12" name="Shape 112"/>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6"/>
                </a:solidFill>
              </a:defRPr>
            </a:lvl1pPr>
            <a:lvl2pPr marL="0" indent="342900">
              <a:buSzTx/>
              <a:buFontTx/>
              <a:buNone/>
              <a:defRPr sz="4200">
                <a:solidFill>
                  <a:schemeClr val="accent6"/>
                </a:solidFill>
              </a:defRPr>
            </a:lvl2pPr>
            <a:lvl3pPr marL="1165860" indent="-480060">
              <a:buFontTx/>
              <a:defRPr sz="4200">
                <a:solidFill>
                  <a:schemeClr val="accent6"/>
                </a:solidFill>
              </a:defRPr>
            </a:lvl3pPr>
            <a:lvl4pPr marL="1562100" indent="-533400">
              <a:buFontTx/>
              <a:defRPr sz="4200">
                <a:solidFill>
                  <a:schemeClr val="accent6"/>
                </a:solidFill>
              </a:defRPr>
            </a:lvl4pPr>
            <a:lvl5pPr marL="1905000" indent="-533400">
              <a:buFontTx/>
              <a:defRPr sz="4200">
                <a:solidFill>
                  <a:schemeClr val="accent6"/>
                </a:solidFill>
              </a:defRPr>
            </a:lvl5pPr>
          </a:lstStyle>
          <a:p>
            <a:r>
              <a:t>Body Level One</a:t>
            </a:r>
          </a:p>
          <a:p>
            <a:pPr lvl="1"/>
            <a:r>
              <a:t>Body Level Two</a:t>
            </a:r>
          </a:p>
          <a:p>
            <a:pPr lvl="2"/>
            <a:r>
              <a:t>Body Level Three</a:t>
            </a:r>
          </a:p>
          <a:p>
            <a:pPr lvl="3"/>
            <a:r>
              <a:t>Body Level Four</a:t>
            </a:r>
          </a:p>
          <a:p>
            <a:pPr lvl="4"/>
            <a:r>
              <a:t>Body Level Five</a:t>
            </a:r>
          </a:p>
        </p:txBody>
      </p:sp>
      <p:sp>
        <p:nvSpPr>
          <p:cNvPr id="113" name="Shape 113"/>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14" name="Shape 114"/>
          <p:cNvSpPr/>
          <p:nvPr/>
        </p:nvSpPr>
        <p:spPr>
          <a:xfrm>
            <a:off x="2856461" y="1387717"/>
            <a:ext cx="2938849" cy="3081870"/>
          </a:xfrm>
          <a:prstGeom prst="rect">
            <a:avLst/>
          </a:prstGeom>
          <a:solidFill>
            <a:schemeClr val="accent6"/>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5" name="image10.png"/>
          <p:cNvPicPr>
            <a:picLocks noChangeAspect="1"/>
          </p:cNvPicPr>
          <p:nvPr/>
        </p:nvPicPr>
        <p:blipFill>
          <a:blip r:embed="rId3">
            <a:extLst/>
          </a:blip>
          <a:stretch>
            <a:fillRect/>
          </a:stretch>
        </p:blipFill>
        <p:spPr>
          <a:xfrm>
            <a:off x="3701079" y="2004757"/>
            <a:ext cx="1249612" cy="1843174"/>
          </a:xfrm>
          <a:prstGeom prst="rect">
            <a:avLst/>
          </a:prstGeom>
          <a:ln w="12700">
            <a:miter lim="400000"/>
          </a:ln>
        </p:spPr>
      </p:pic>
      <p:sp>
        <p:nvSpPr>
          <p:cNvPr id="116" name="Shape 11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Slide - Nomad">
    <p:spTree>
      <p:nvGrpSpPr>
        <p:cNvPr id="1" name=""/>
        <p:cNvGrpSpPr/>
        <p:nvPr/>
      </p:nvGrpSpPr>
      <p:grpSpPr>
        <a:xfrm>
          <a:off x="0" y="0"/>
          <a:ext cx="0" cy="0"/>
          <a:chOff x="0" y="0"/>
          <a:chExt cx="0" cy="0"/>
        </a:xfrm>
      </p:grpSpPr>
      <p:pic>
        <p:nvPicPr>
          <p:cNvPr id="123" name="image7.png"/>
          <p:cNvPicPr>
            <a:picLocks/>
          </p:cNvPicPr>
          <p:nvPr/>
        </p:nvPicPr>
        <p:blipFill>
          <a:blip r:embed="rId2">
            <a:extLst/>
          </a:blip>
          <a:stretch>
            <a:fillRect/>
          </a:stretch>
        </p:blipFill>
        <p:spPr>
          <a:xfrm>
            <a:off x="561" y="1634"/>
            <a:ext cx="24382878" cy="13712732"/>
          </a:xfrm>
          <a:prstGeom prst="rect">
            <a:avLst/>
          </a:prstGeom>
          <a:ln w="12700">
            <a:miter lim="400000"/>
          </a:ln>
        </p:spPr>
      </p:pic>
      <p:sp>
        <p:nvSpPr>
          <p:cNvPr id="124" name="Shape 12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25" name="Shape 12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26" name="Shape 12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5"/>
                </a:solidFill>
              </a:defRPr>
            </a:lvl1pPr>
            <a:lvl2pPr marL="0" indent="342900">
              <a:buSzTx/>
              <a:buFontTx/>
              <a:buNone/>
              <a:defRPr sz="4200">
                <a:solidFill>
                  <a:schemeClr val="accent5"/>
                </a:solidFill>
              </a:defRPr>
            </a:lvl2pPr>
            <a:lvl3pPr marL="1165860" indent="-480060">
              <a:buFontTx/>
              <a:defRPr sz="4200">
                <a:solidFill>
                  <a:schemeClr val="accent5"/>
                </a:solidFill>
              </a:defRPr>
            </a:lvl3pPr>
            <a:lvl4pPr marL="1562100" indent="-533400">
              <a:buFontTx/>
              <a:defRPr sz="4200">
                <a:solidFill>
                  <a:schemeClr val="accent5"/>
                </a:solidFill>
              </a:defRPr>
            </a:lvl4pPr>
            <a:lvl5pPr marL="1905000" indent="-533400">
              <a:buFontTx/>
              <a:defRPr sz="4200">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127" name="Shape 12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28" name="Shape 128"/>
          <p:cNvSpPr/>
          <p:nvPr/>
        </p:nvSpPr>
        <p:spPr>
          <a:xfrm>
            <a:off x="2856461" y="1387717"/>
            <a:ext cx="2938849" cy="3081870"/>
          </a:xfrm>
          <a:prstGeom prst="rect">
            <a:avLst/>
          </a:prstGeom>
          <a:solidFill>
            <a:schemeClr val="accent5"/>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29" name="image11.png"/>
          <p:cNvPicPr>
            <a:picLocks noChangeAspect="1"/>
          </p:cNvPicPr>
          <p:nvPr/>
        </p:nvPicPr>
        <p:blipFill>
          <a:blip r:embed="rId3">
            <a:extLst/>
          </a:blip>
          <a:stretch>
            <a:fillRect/>
          </a:stretch>
        </p:blipFill>
        <p:spPr>
          <a:xfrm>
            <a:off x="3601439" y="1806282"/>
            <a:ext cx="1423143" cy="2053860"/>
          </a:xfrm>
          <a:prstGeom prst="rect">
            <a:avLst/>
          </a:prstGeom>
          <a:ln w="12700">
            <a:miter lim="400000"/>
          </a:ln>
        </p:spPr>
      </p:pic>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White">
    <p:spTree>
      <p:nvGrpSpPr>
        <p:cNvPr id="1" name=""/>
        <p:cNvGrpSpPr/>
        <p:nvPr/>
      </p:nvGrpSpPr>
      <p:grpSpPr>
        <a:xfrm>
          <a:off x="0" y="0"/>
          <a:ext cx="0" cy="0"/>
          <a:chOff x="0" y="0"/>
          <a:chExt cx="0" cy="0"/>
        </a:xfrm>
      </p:grpSpPr>
      <p:sp>
        <p:nvSpPr>
          <p:cNvPr id="137" name="Shape 13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19199" y="184149"/>
            <a:ext cx="21945601" cy="301625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ctr"/>
          <a:lstStyle/>
          <a:p>
            <a:r>
              <a:t>Title Text</a:t>
            </a:r>
          </a:p>
        </p:txBody>
      </p:sp>
      <p:sp>
        <p:nvSpPr>
          <p:cNvPr id="3" name="Shape 3"/>
          <p:cNvSpPr>
            <a:spLocks noGrp="1"/>
          </p:cNvSpPr>
          <p:nvPr>
            <p:ph type="body" idx="1"/>
          </p:nvPr>
        </p:nvSpPr>
        <p:spPr>
          <a:xfrm>
            <a:off x="1219199" y="3200399"/>
            <a:ext cx="21945601" cy="1051560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785599" y="12343130"/>
            <a:ext cx="5689601" cy="739141"/>
          </a:xfrm>
          <a:prstGeom prst="rect">
            <a:avLst/>
          </a:prstGeom>
          <a:ln w="25400">
            <a:miter lim="400000"/>
          </a:ln>
        </p:spPr>
        <p:txBody>
          <a:bodyPr wrap="none" lIns="121919" tIns="121919" rIns="121919" bIns="121919" anchor="ctr">
            <a:spAutoFit/>
          </a:bodyPr>
          <a:lstStyle>
            <a:lvl1pPr algn="r">
              <a:lnSpc>
                <a:spcPct val="100000"/>
              </a:lnSpc>
              <a:spcBef>
                <a:spcPts val="0"/>
              </a:spcBef>
              <a:defRPr sz="3200" b="0">
                <a:solidFill>
                  <a:srgbClr val="000000"/>
                </a:solidFill>
                <a:latin typeface="Verdana"/>
                <a:ea typeface="Verdana"/>
                <a:cs typeface="Verdana"/>
                <a:sym typeface="Verdana"/>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Lst>
  <p:transition spd="med"/>
  <p:txStyles>
    <p:titleStyle>
      <a:lvl1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1pPr>
      <a:lvl2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2pPr>
      <a:lvl3pPr marL="1325879" marR="0" indent="-1325879"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3pPr>
      <a:lvl4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4pPr>
      <a:lvl5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5pPr>
      <a:lvl6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6pPr>
      <a:lvl7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7pPr>
      <a:lvl8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8pPr>
      <a:lvl9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9pPr>
    </p:titleStyle>
    <p:body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1pPr>
      <a:lvl2pPr marL="0" marR="0" indent="34290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2pPr>
      <a:lvl3pPr marL="1051560" marR="0" indent="-36576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3pPr>
      <a:lvl4pPr marL="14351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4pPr>
      <a:lvl5pPr marL="17780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5pPr>
      <a:lvl6pPr marL="21209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6pPr>
      <a:lvl7pPr marL="24638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7pPr>
      <a:lvl8pPr marL="28067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8pPr>
      <a:lvl9pPr marL="31496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4.xml"/><Relationship Id="rId1" Type="http://schemas.openxmlformats.org/officeDocument/2006/relationships/slideLayout" Target="../slideLayouts/slideLayout40.xml"/></Relationships>
</file>

<file path=ppt/slides/_rels/slide10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40.xml"/><Relationship Id="rId4" Type="http://schemas.openxmlformats.org/officeDocument/2006/relationships/image" Target="../media/image22.png"/></Relationships>
</file>

<file path=ppt/slides/_rels/slide102.xml.rels><?xml version="1.0" encoding="UTF-8" standalone="yes"?>
<Relationships xmlns="http://schemas.openxmlformats.org/package/2006/relationships"><Relationship Id="rId8" Type="http://schemas.openxmlformats.org/officeDocument/2006/relationships/image" Target="../media/image43.tif"/><Relationship Id="rId13" Type="http://schemas.openxmlformats.org/officeDocument/2006/relationships/image" Target="../media/image24.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hyperlink" Target="https://www.terraform.io/docs/providers/index.html" TargetMode="External"/><Relationship Id="rId2" Type="http://schemas.openxmlformats.org/officeDocument/2006/relationships/notesSlide" Target="../notesSlides/notesSlide66.xml"/><Relationship Id="rId1" Type="http://schemas.openxmlformats.org/officeDocument/2006/relationships/slideLayout" Target="../slideLayouts/slideLayout40.xml"/><Relationship Id="rId6" Type="http://schemas.openxmlformats.org/officeDocument/2006/relationships/image" Target="../media/image41.png"/><Relationship Id="rId11" Type="http://schemas.openxmlformats.org/officeDocument/2006/relationships/image" Target="../media/image46.tif"/><Relationship Id="rId5" Type="http://schemas.openxmlformats.org/officeDocument/2006/relationships/image" Target="../media/image40.png"/><Relationship Id="rId10" Type="http://schemas.openxmlformats.org/officeDocument/2006/relationships/image" Target="../media/image45.tif"/><Relationship Id="rId4" Type="http://schemas.openxmlformats.org/officeDocument/2006/relationships/image" Target="../media/image39.png"/><Relationship Id="rId9" Type="http://schemas.openxmlformats.org/officeDocument/2006/relationships/image" Target="../media/image44.tif"/></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7.xml"/></Relationships>
</file>

<file path=ppt/slides/_rels/slide10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tif"/><Relationship Id="rId3" Type="http://schemas.openxmlformats.org/officeDocument/2006/relationships/image" Target="../media/image47.tif"/><Relationship Id="rId7" Type="http://schemas.openxmlformats.org/officeDocument/2006/relationships/image" Target="../media/image51.tif"/><Relationship Id="rId12" Type="http://schemas.openxmlformats.org/officeDocument/2006/relationships/image" Target="../media/image56.tif"/><Relationship Id="rId2" Type="http://schemas.openxmlformats.org/officeDocument/2006/relationships/notesSlide" Target="../notesSlides/notesSlide68.xml"/><Relationship Id="rId1" Type="http://schemas.openxmlformats.org/officeDocument/2006/relationships/slideLayout" Target="../slideLayouts/slideLayout40.xml"/><Relationship Id="rId6" Type="http://schemas.openxmlformats.org/officeDocument/2006/relationships/image" Target="../media/image50.tif"/><Relationship Id="rId11" Type="http://schemas.openxmlformats.org/officeDocument/2006/relationships/image" Target="../media/image55.tif"/><Relationship Id="rId5" Type="http://schemas.openxmlformats.org/officeDocument/2006/relationships/image" Target="../media/image49.tif"/><Relationship Id="rId10" Type="http://schemas.openxmlformats.org/officeDocument/2006/relationships/image" Target="../media/image54.tif"/><Relationship Id="rId4" Type="http://schemas.openxmlformats.org/officeDocument/2006/relationships/image" Target="../media/image48.tif"/><Relationship Id="rId9" Type="http://schemas.openxmlformats.org/officeDocument/2006/relationships/image" Target="../media/image53.tif"/><Relationship Id="rId14" Type="http://schemas.openxmlformats.org/officeDocument/2006/relationships/image" Target="../media/image58.ti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40.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https://www.terraform.io/" TargetMode="External"/><Relationship Id="rId7"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25.png"/><Relationship Id="rId5" Type="http://schemas.openxmlformats.org/officeDocument/2006/relationships/hyperlink" Target="https://golang.org/" TargetMode="External"/><Relationship Id="rId4" Type="http://schemas.openxmlformats.org/officeDocument/2006/relationships/hyperlink" Target="https://github.com/hashicorp/terrafor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terraform.io/docs" TargetMode="Externa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hashicorp/hcl" TargetMode="External"/><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0.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www.terraform.io/docs/configuration/terraform.html" TargetMode="External"/><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hyperlink" Target="https://www.terraform.io/docs/configuration/terraform.html" TargetMode="External"/><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hyperlink" Target="https://www.terraform.io/docs/configuration/interpolation.html#concat-list1-list2-" TargetMode="External"/><Relationship Id="rId2" Type="http://schemas.openxmlformats.org/officeDocument/2006/relationships/notesSlide" Target="../notesSlides/notesSlide44.xml"/><Relationship Id="rId1" Type="http://schemas.openxmlformats.org/officeDocument/2006/relationships/slideLayout" Target="../slideLayouts/slideLayout27.xml"/><Relationship Id="rId4" Type="http://schemas.openxmlformats.org/officeDocument/2006/relationships/hyperlink" Target="https://www.terraform.io/docs/configuration/interpolation.html#element-list-index-"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www.terraform.io/docs/configuration/interpolation.html#format-format-args-" TargetMode="External"/><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40.xml"/><Relationship Id="rId4" Type="http://schemas.openxmlformats.org/officeDocument/2006/relationships/image" Target="../media/image24.png"/></Relationships>
</file>

<file path=ppt/slides/_rels/slide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40.xml"/><Relationship Id="rId4" Type="http://schemas.openxmlformats.org/officeDocument/2006/relationships/image" Target="../media/image24.png"/></Relationships>
</file>

<file path=ppt/slides/_rels/slide9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40.xml"/><Relationship Id="rId4" Type="http://schemas.openxmlformats.org/officeDocument/2006/relationships/image" Target="../media/image32.tif"/></Relationships>
</file>

<file path=ppt/slides/_rels/slide93.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notesSlide" Target="../notesSlides/notesSlide57.xml"/><Relationship Id="rId1" Type="http://schemas.openxmlformats.org/officeDocument/2006/relationships/slideLayout" Target="../slideLayouts/slideLayout40.xml"/><Relationship Id="rId4" Type="http://schemas.openxmlformats.org/officeDocument/2006/relationships/image" Target="../media/image33.png"/></Relationships>
</file>

<file path=ppt/slides/_rels/slide94.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notesSlide" Target="../notesSlides/notesSlide58.xml"/><Relationship Id="rId1" Type="http://schemas.openxmlformats.org/officeDocument/2006/relationships/slideLayout" Target="../slideLayouts/slideLayout40.xml"/></Relationships>
</file>

<file path=ppt/slides/_rels/slide95.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notesSlide" Target="../notesSlides/notesSlide59.xml"/><Relationship Id="rId1" Type="http://schemas.openxmlformats.org/officeDocument/2006/relationships/slideLayout" Target="../slideLayouts/slideLayout40.xml"/><Relationship Id="rId4" Type="http://schemas.openxmlformats.org/officeDocument/2006/relationships/image" Target="../media/image35.png"/></Relationships>
</file>

<file path=ppt/slides/_rels/slide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40.xml"/><Relationship Id="rId4" Type="http://schemas.openxmlformats.org/officeDocument/2006/relationships/image" Target="../media/image35.png"/></Relationships>
</file>

<file path=ppt/slides/_rels/slide9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1.xml"/><Relationship Id="rId1" Type="http://schemas.openxmlformats.org/officeDocument/2006/relationships/slideLayout" Target="../slideLayouts/slideLayout40.xml"/><Relationship Id="rId4" Type="http://schemas.openxmlformats.org/officeDocument/2006/relationships/image" Target="../media/image24.png"/></Relationships>
</file>

<file path=ppt/slides/_rels/slide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40.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p:cNvSpPr>
          <p:nvPr>
            <p:ph type="title"/>
          </p:nvPr>
        </p:nvSpPr>
        <p:spPr>
          <a:prstGeom prst="rect">
            <a:avLst/>
          </a:prstGeom>
        </p:spPr>
        <p:txBody>
          <a:bodyPr anchor="ctr"/>
          <a:lstStyle>
            <a:lvl1pPr>
              <a:lnSpc>
                <a:spcPct val="110000"/>
              </a:lnSpc>
              <a:spcBef>
                <a:spcPts val="2600"/>
              </a:spcBef>
              <a:defRPr sz="7500"/>
            </a:lvl1pPr>
          </a:lstStyle>
          <a:p>
            <a:r>
              <a:t>Provision, secure, connect, and run any infrastructure for any application</a:t>
            </a:r>
          </a:p>
        </p:txBody>
      </p:sp>
      <p:sp>
        <p:nvSpPr>
          <p:cNvPr id="711" name="Shape 711"/>
          <p:cNvSpPr>
            <a:spLocks noGrp="1"/>
          </p:cNvSpPr>
          <p:nvPr>
            <p:ph type="body" sz="quarter" idx="1"/>
          </p:nvPr>
        </p:nvSpPr>
        <p:spPr>
          <a:prstGeom prst="rect">
            <a:avLst/>
          </a:prstGeom>
        </p:spPr>
        <p:txBody>
          <a:bodyPr/>
          <a:lstStyle/>
          <a:p>
            <a:pPr>
              <a:defRPr>
                <a:solidFill>
                  <a:schemeClr val="accent1"/>
                </a:solidFill>
              </a:defRPr>
            </a:pPr>
            <a:r>
              <a:rPr lang="en-US" i="1" dirty="0"/>
              <a:t>Speaker Name</a:t>
            </a:r>
            <a:r>
              <a:rPr dirty="0"/>
              <a:t>, </a:t>
            </a:r>
            <a:r>
              <a:rPr dirty="0" err="1"/>
              <a:t>HashiCorp</a:t>
            </a:r>
            <a:endParaRPr dirty="0"/>
          </a:p>
        </p:txBody>
      </p:sp>
      <p:sp>
        <p:nvSpPr>
          <p:cNvPr id="712" name="Shape 712"/>
          <p:cNvSpPr/>
          <p:nvPr/>
        </p:nvSpPr>
        <p:spPr>
          <a:xfrm>
            <a:off x="2489200" y="7721600"/>
            <a:ext cx="4311488" cy="0"/>
          </a:xfrm>
          <a:prstGeom prst="line">
            <a:avLst/>
          </a:prstGeom>
          <a:ln w="139700">
            <a:solidFill>
              <a:schemeClr val="accent4"/>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028" name="Picture 4" descr="Image result for microsoft azure logo">
            <a:extLst>
              <a:ext uri="{FF2B5EF4-FFF2-40B4-BE49-F238E27FC236}">
                <a16:creationId xmlns:a16="http://schemas.microsoft.com/office/drawing/2014/main" id="{F386D527-69BE-F84A-A89D-776A012C4F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8329" y="2656115"/>
            <a:ext cx="6096000" cy="304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A63EF-F9D5-7F41-998D-1C8A9E071390}"/>
              </a:ext>
            </a:extLst>
          </p:cNvPr>
          <p:cNvSpPr>
            <a:spLocks noGrp="1"/>
          </p:cNvSpPr>
          <p:nvPr>
            <p:ph type="body" idx="1"/>
          </p:nvPr>
        </p:nvSpPr>
        <p:spPr/>
        <p:txBody>
          <a:bodyPr/>
          <a:lstStyle/>
          <a:p>
            <a:r>
              <a:rPr lang="en-US" dirty="0"/>
              <a:t>A container that holds related resources for an Azure solution. </a:t>
            </a:r>
          </a:p>
          <a:p>
            <a:endParaRPr lang="en-US" dirty="0"/>
          </a:p>
          <a:p>
            <a:r>
              <a:rPr lang="en-US" dirty="0"/>
              <a:t>Can include all the resources for the solution, or only those resources that you want to manage as a group. </a:t>
            </a:r>
          </a:p>
          <a:p>
            <a:endParaRPr lang="en-US" dirty="0"/>
          </a:p>
          <a:p>
            <a:r>
              <a:rPr lang="en-US" dirty="0"/>
              <a:t>You decide how you want to allocate resources to resource groups based on what makes the most sense for your organization.</a:t>
            </a:r>
          </a:p>
        </p:txBody>
      </p:sp>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Group</a:t>
            </a:r>
          </a:p>
        </p:txBody>
      </p:sp>
    </p:spTree>
    <p:extLst>
      <p:ext uri="{BB962C8B-B14F-4D97-AF65-F5344CB8AC3E}">
        <p14:creationId xmlns:p14="http://schemas.microsoft.com/office/powerpoint/2010/main" val="3942231272"/>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3" name="Shape 175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4" name="Shape 175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5" name="Shape 175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6" name="Shape 175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7" name="Shape 1757"/>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8" name="Shape 1758"/>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759" name="Shape 175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760" name="Shape 1760"/>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761" name="Shape 1761"/>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sp>
        <p:nvSpPr>
          <p:cNvPr id="1762" name="Shape 176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63" name="Shape 1763"/>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64" name="Shape 1764"/>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71" name="Group 1771"/>
          <p:cNvGrpSpPr/>
          <p:nvPr/>
        </p:nvGrpSpPr>
        <p:grpSpPr>
          <a:xfrm>
            <a:off x="1823968" y="6618227"/>
            <a:ext cx="681098" cy="2866536"/>
            <a:chOff x="0" y="0"/>
            <a:chExt cx="681096" cy="2866535"/>
          </a:xfrm>
        </p:grpSpPr>
        <p:sp>
          <p:nvSpPr>
            <p:cNvPr id="1765" name="Shape 1765"/>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66" name="Shape 1766"/>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67" name="Shape 1767"/>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68" name="Shape 1768"/>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69" name="Shape 176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0" name="Shape 177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72" name="Shape 1772"/>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73" name="Shape 1773"/>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74" name="Shape 1774"/>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grpSp>
        <p:nvGrpSpPr>
          <p:cNvPr id="1785" name="Group 1785"/>
          <p:cNvGrpSpPr/>
          <p:nvPr/>
        </p:nvGrpSpPr>
        <p:grpSpPr>
          <a:xfrm>
            <a:off x="3602711" y="5148059"/>
            <a:ext cx="4428308" cy="786683"/>
            <a:chOff x="0" y="0"/>
            <a:chExt cx="4428307" cy="786682"/>
          </a:xfrm>
        </p:grpSpPr>
        <p:sp>
          <p:nvSpPr>
            <p:cNvPr id="1775" name="Shape 1775"/>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6" name="Shape 1776"/>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77" name="Shape 1777"/>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8" name="Shape 1778"/>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79" name="Shape 177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0" name="Shape 178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81" name="Shape 1781"/>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2" name="Shape 1782"/>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83" name="Shape 1783"/>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4" name="Shape 1784"/>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86" name="Shape 1786"/>
          <p:cNvSpPr/>
          <p:nvPr/>
        </p:nvSpPr>
        <p:spPr>
          <a:xfrm>
            <a:off x="4537999" y="4366291"/>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787" name="Shape 178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88" name="Shape 178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789" name="Shape 178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790" name="Shape 179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791" name="pasted-image.png"/>
          <p:cNvPicPr>
            <a:picLocks noChangeAspect="1"/>
          </p:cNvPicPr>
          <p:nvPr/>
        </p:nvPicPr>
        <p:blipFill>
          <a:blip r:embed="rId3">
            <a:extLst/>
          </a:blip>
          <a:stretch>
            <a:fillRect/>
          </a:stretch>
        </p:blipFill>
        <p:spPr>
          <a:xfrm>
            <a:off x="3493708" y="3414459"/>
            <a:ext cx="20278188" cy="8900382"/>
          </a:xfrm>
          <a:prstGeom prst="rect">
            <a:avLst/>
          </a:prstGeom>
          <a:ln w="50800">
            <a:solidFill>
              <a:schemeClr val="accent1"/>
            </a:solidFill>
            <a:miter/>
          </a:ln>
          <a:effectLst>
            <a:outerShdw blurRad="127000" dir="2700000" rotWithShape="0">
              <a:srgbClr val="000000">
                <a:alpha val="75000"/>
              </a:srgbClr>
            </a:outerShdw>
          </a:effectLst>
        </p:spPr>
      </p:pic>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5" name="Shape 1795"/>
          <p:cNvSpPr/>
          <p:nvPr/>
        </p:nvSpPr>
        <p:spPr>
          <a:xfrm>
            <a:off x="16701986" y="3365100"/>
            <a:ext cx="7470674"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96" name="Shape 1796"/>
          <p:cNvSpPr/>
          <p:nvPr/>
        </p:nvSpPr>
        <p:spPr>
          <a:xfrm>
            <a:off x="16703523" y="3517025"/>
            <a:ext cx="7467601"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Extensible provider model</a:t>
            </a:r>
          </a:p>
        </p:txBody>
      </p:sp>
      <p:sp>
        <p:nvSpPr>
          <p:cNvPr id="1797" name="Shape 1797"/>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98" name="Shape 1798"/>
          <p:cNvSpPr/>
          <p:nvPr/>
        </p:nvSpPr>
        <p:spPr>
          <a:xfrm>
            <a:off x="16485156" y="10613873"/>
            <a:ext cx="271134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799" name="Shape 1799"/>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0" name="Shape 1800"/>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1" name="Shape 1801"/>
          <p:cNvSpPr/>
          <p:nvPr/>
        </p:nvSpPr>
        <p:spPr>
          <a:xfrm>
            <a:off x="9692370" y="3533723"/>
            <a:ext cx="6157223"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802" name="Shape 1802"/>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803" name="Shape 180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4" name="Shape 180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5" name="Shape 180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6" name="Shape 180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7" name="Shape 180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101</a:t>
            </a:fld>
            <a:endParaRPr/>
          </a:p>
        </p:txBody>
      </p:sp>
      <p:sp>
        <p:nvSpPr>
          <p:cNvPr id="1808" name="Shape 1808"/>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9" name="Shape 1809"/>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810" name="Shape 181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811" name="Shape 1811"/>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812" name="Shape 1812"/>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to be enforced on every Terraform run</a:t>
            </a:r>
          </a:p>
        </p:txBody>
      </p:sp>
      <p:sp>
        <p:nvSpPr>
          <p:cNvPr id="1813" name="Shape 181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14" name="Shape 1814"/>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15" name="Shape 1815"/>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22" name="Group 1822"/>
          <p:cNvGrpSpPr/>
          <p:nvPr/>
        </p:nvGrpSpPr>
        <p:grpSpPr>
          <a:xfrm>
            <a:off x="1823968" y="6618227"/>
            <a:ext cx="681098" cy="2866536"/>
            <a:chOff x="0" y="0"/>
            <a:chExt cx="681096" cy="2866535"/>
          </a:xfrm>
        </p:grpSpPr>
        <p:sp>
          <p:nvSpPr>
            <p:cNvPr id="1816" name="Shape 1816"/>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17" name="Shape 1817"/>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818" name="Shape 1818"/>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19" name="Shape 1819"/>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820" name="Shape 182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21" name="Shape 1821"/>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823" name="Shape 1823"/>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4" name="Shape 1824"/>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5" name="Shape 1825"/>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826" name="Shape 1826"/>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7" name="Shape 1827"/>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828" name="Shape 1828"/>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829" name="pasted-image.png"/>
          <p:cNvPicPr>
            <a:picLocks noChangeAspect="1"/>
          </p:cNvPicPr>
          <p:nvPr/>
        </p:nvPicPr>
        <p:blipFill>
          <a:blip r:embed="rId3">
            <a:extLst/>
          </a:blip>
          <a:stretch>
            <a:fillRect/>
          </a:stretch>
        </p:blipFill>
        <p:spPr>
          <a:xfrm>
            <a:off x="2971174" y="6805216"/>
            <a:ext cx="6149331" cy="2699028"/>
          </a:xfrm>
          <a:prstGeom prst="rect">
            <a:avLst/>
          </a:prstGeom>
          <a:ln w="50800">
            <a:solidFill>
              <a:schemeClr val="accent1"/>
            </a:solidFill>
            <a:miter/>
          </a:ln>
          <a:effectLst>
            <a:outerShdw blurRad="127000" dir="2700000" rotWithShape="0">
              <a:srgbClr val="000000">
                <a:alpha val="75000"/>
              </a:srgbClr>
            </a:outerShdw>
          </a:effectLst>
        </p:spPr>
      </p:pic>
      <p:sp>
        <p:nvSpPr>
          <p:cNvPr id="1830" name="Shape 1830"/>
          <p:cNvSpPr/>
          <p:nvPr/>
        </p:nvSpPr>
        <p:spPr>
          <a:xfrm>
            <a:off x="12250633" y="10111075"/>
            <a:ext cx="1040696" cy="1035097"/>
          </a:xfrm>
          <a:prstGeom prst="ellipse">
            <a:avLst/>
          </a:prstGeom>
          <a:solidFill>
            <a:srgbClr val="A7A7A7"/>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31" name="Shape 1831"/>
          <p:cNvSpPr/>
          <p:nvPr/>
        </p:nvSpPr>
        <p:spPr>
          <a:xfrm>
            <a:off x="12455634" y="10214500"/>
            <a:ext cx="630695" cy="7899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600"/>
            </a:lvl1pPr>
          </a:lstStyle>
          <a:p>
            <a:r>
              <a:t>√</a:t>
            </a:r>
          </a:p>
        </p:txBody>
      </p:sp>
      <p:grpSp>
        <p:nvGrpSpPr>
          <p:cNvPr id="1857" name="Group 1857"/>
          <p:cNvGrpSpPr/>
          <p:nvPr/>
        </p:nvGrpSpPr>
        <p:grpSpPr>
          <a:xfrm>
            <a:off x="4546046" y="4769116"/>
            <a:ext cx="2541639" cy="1132479"/>
            <a:chOff x="0" y="0"/>
            <a:chExt cx="2541638" cy="1132477"/>
          </a:xfrm>
        </p:grpSpPr>
        <p:grpSp>
          <p:nvGrpSpPr>
            <p:cNvPr id="1836" name="Group 1836"/>
            <p:cNvGrpSpPr/>
            <p:nvPr/>
          </p:nvGrpSpPr>
          <p:grpSpPr>
            <a:xfrm>
              <a:off x="0" y="-1"/>
              <a:ext cx="782944" cy="917733"/>
              <a:chOff x="0" y="0"/>
              <a:chExt cx="782943" cy="917731"/>
            </a:xfrm>
          </p:grpSpPr>
          <p:sp>
            <p:nvSpPr>
              <p:cNvPr id="1832" name="Shape 1832"/>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35" name="Group 1835"/>
              <p:cNvGrpSpPr/>
              <p:nvPr/>
            </p:nvGrpSpPr>
            <p:grpSpPr>
              <a:xfrm>
                <a:off x="50923" y="0"/>
                <a:ext cx="681097" cy="786682"/>
                <a:chOff x="0" y="0"/>
                <a:chExt cx="681096" cy="786681"/>
              </a:xfrm>
            </p:grpSpPr>
            <p:sp>
              <p:nvSpPr>
                <p:cNvPr id="1833" name="Shape 183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34" name="Shape 1834"/>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41" name="Group 1841"/>
            <p:cNvGrpSpPr/>
            <p:nvPr/>
          </p:nvGrpSpPr>
          <p:grpSpPr>
            <a:xfrm>
              <a:off x="458216" y="-1"/>
              <a:ext cx="782945" cy="917733"/>
              <a:chOff x="0" y="0"/>
              <a:chExt cx="782943" cy="917731"/>
            </a:xfrm>
          </p:grpSpPr>
          <p:sp>
            <p:nvSpPr>
              <p:cNvPr id="1837" name="Shape 1837"/>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40" name="Group 1840"/>
              <p:cNvGrpSpPr/>
              <p:nvPr/>
            </p:nvGrpSpPr>
            <p:grpSpPr>
              <a:xfrm>
                <a:off x="50923" y="0"/>
                <a:ext cx="681097" cy="786682"/>
                <a:chOff x="0" y="0"/>
                <a:chExt cx="681096" cy="786681"/>
              </a:xfrm>
            </p:grpSpPr>
            <p:sp>
              <p:nvSpPr>
                <p:cNvPr id="1838" name="Shape 183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39" name="Shape 1839"/>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46" name="Group 1846"/>
            <p:cNvGrpSpPr/>
            <p:nvPr/>
          </p:nvGrpSpPr>
          <p:grpSpPr>
            <a:xfrm>
              <a:off x="1758695" y="-1"/>
              <a:ext cx="782944" cy="917733"/>
              <a:chOff x="0" y="0"/>
              <a:chExt cx="782943" cy="917731"/>
            </a:xfrm>
          </p:grpSpPr>
          <p:sp>
            <p:nvSpPr>
              <p:cNvPr id="1842" name="Shape 1842"/>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45" name="Group 1845"/>
              <p:cNvGrpSpPr/>
              <p:nvPr/>
            </p:nvGrpSpPr>
            <p:grpSpPr>
              <a:xfrm>
                <a:off x="50923" y="0"/>
                <a:ext cx="681097" cy="786682"/>
                <a:chOff x="0" y="0"/>
                <a:chExt cx="681096" cy="786681"/>
              </a:xfrm>
            </p:grpSpPr>
            <p:sp>
              <p:nvSpPr>
                <p:cNvPr id="1843" name="Shape 184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44" name="Shape 1844"/>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51" name="Group 1851"/>
            <p:cNvGrpSpPr/>
            <p:nvPr/>
          </p:nvGrpSpPr>
          <p:grpSpPr>
            <a:xfrm>
              <a:off x="1306576" y="-1"/>
              <a:ext cx="782944" cy="917733"/>
              <a:chOff x="0" y="0"/>
              <a:chExt cx="782943" cy="917731"/>
            </a:xfrm>
          </p:grpSpPr>
          <p:sp>
            <p:nvSpPr>
              <p:cNvPr id="1847" name="Shape 1847"/>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50" name="Group 1850"/>
              <p:cNvGrpSpPr/>
              <p:nvPr/>
            </p:nvGrpSpPr>
            <p:grpSpPr>
              <a:xfrm>
                <a:off x="50923" y="0"/>
                <a:ext cx="681097" cy="786682"/>
                <a:chOff x="0" y="0"/>
                <a:chExt cx="681096" cy="786681"/>
              </a:xfrm>
            </p:grpSpPr>
            <p:sp>
              <p:nvSpPr>
                <p:cNvPr id="1848" name="Shape 184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49" name="Shape 1849"/>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56" name="Group 1856"/>
            <p:cNvGrpSpPr/>
            <p:nvPr/>
          </p:nvGrpSpPr>
          <p:grpSpPr>
            <a:xfrm>
              <a:off x="789432" y="0"/>
              <a:ext cx="966150" cy="1132478"/>
              <a:chOff x="0" y="0"/>
              <a:chExt cx="966148" cy="1132477"/>
            </a:xfrm>
          </p:grpSpPr>
          <p:sp>
            <p:nvSpPr>
              <p:cNvPr id="1852" name="Shape 1852"/>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55" name="Group 1855"/>
              <p:cNvGrpSpPr/>
              <p:nvPr/>
            </p:nvGrpSpPr>
            <p:grpSpPr>
              <a:xfrm>
                <a:off x="62839" y="0"/>
                <a:ext cx="840471" cy="970763"/>
                <a:chOff x="0" y="0"/>
                <a:chExt cx="840470" cy="970762"/>
              </a:xfrm>
            </p:grpSpPr>
            <p:sp>
              <p:nvSpPr>
                <p:cNvPr id="1853" name="Shape 1853"/>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54" name="Shape 1854"/>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858" name="Shape 1858"/>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859" name="Shape 1859"/>
          <p:cNvSpPr/>
          <p:nvPr/>
        </p:nvSpPr>
        <p:spPr>
          <a:xfrm>
            <a:off x="17510943" y="11535758"/>
            <a:ext cx="322357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860" name="Shape 1860"/>
          <p:cNvSpPr/>
          <p:nvPr/>
        </p:nvSpPr>
        <p:spPr>
          <a:xfrm>
            <a:off x="18118641" y="9685430"/>
            <a:ext cx="2711347"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861" name="image48.png"/>
          <p:cNvPicPr>
            <a:picLocks noChangeAspect="1"/>
          </p:cNvPicPr>
          <p:nvPr/>
        </p:nvPicPr>
        <p:blipFill>
          <a:blip r:embed="rId4">
            <a:alphaModFix amt="34000"/>
            <a:extLst/>
          </a:blip>
          <a:stretch>
            <a:fillRect/>
          </a:stretch>
        </p:blipFill>
        <p:spPr>
          <a:xfrm>
            <a:off x="20879770" y="9135367"/>
            <a:ext cx="2000262" cy="945124"/>
          </a:xfrm>
          <a:prstGeom prst="rect">
            <a:avLst/>
          </a:prstGeom>
          <a:ln w="12700">
            <a:miter lim="400000"/>
          </a:ln>
        </p:spPr>
      </p:pic>
      <p:pic>
        <p:nvPicPr>
          <p:cNvPr id="1862" name="image48.png"/>
          <p:cNvPicPr>
            <a:picLocks noChangeAspect="1"/>
          </p:cNvPicPr>
          <p:nvPr/>
        </p:nvPicPr>
        <p:blipFill>
          <a:blip r:embed="rId4">
            <a:alphaModFix amt="34000"/>
            <a:extLst/>
          </a:blip>
          <a:stretch>
            <a:fillRect/>
          </a:stretch>
        </p:blipFill>
        <p:spPr>
          <a:xfrm>
            <a:off x="19182439" y="10014311"/>
            <a:ext cx="2000263" cy="945124"/>
          </a:xfrm>
          <a:prstGeom prst="rect">
            <a:avLst/>
          </a:prstGeom>
          <a:ln w="12700">
            <a:miter lim="400000"/>
          </a:ln>
        </p:spPr>
      </p:pic>
      <p:pic>
        <p:nvPicPr>
          <p:cNvPr id="1863" name="image48.png"/>
          <p:cNvPicPr>
            <a:picLocks noChangeAspect="1"/>
          </p:cNvPicPr>
          <p:nvPr/>
        </p:nvPicPr>
        <p:blipFill>
          <a:blip r:embed="rId4">
            <a:alphaModFix amt="34000"/>
            <a:extLst/>
          </a:blip>
          <a:stretch>
            <a:fillRect/>
          </a:stretch>
        </p:blipFill>
        <p:spPr>
          <a:xfrm>
            <a:off x="20783632" y="11056923"/>
            <a:ext cx="2000262" cy="945123"/>
          </a:xfrm>
          <a:prstGeom prst="rect">
            <a:avLst/>
          </a:prstGeom>
          <a:ln w="12700">
            <a:miter lim="400000"/>
          </a:ln>
        </p:spPr>
      </p:pic>
      <p:grpSp>
        <p:nvGrpSpPr>
          <p:cNvPr id="1866" name="Group 1866"/>
          <p:cNvGrpSpPr/>
          <p:nvPr/>
        </p:nvGrpSpPr>
        <p:grpSpPr>
          <a:xfrm>
            <a:off x="18928472" y="10007017"/>
            <a:ext cx="711656" cy="840741"/>
            <a:chOff x="0" y="0"/>
            <a:chExt cx="711655" cy="840739"/>
          </a:xfrm>
        </p:grpSpPr>
        <p:sp>
          <p:nvSpPr>
            <p:cNvPr id="1864" name="Shape 1864"/>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65" name="Shape 1865"/>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t>√</a:t>
              </a:r>
            </a:p>
          </p:txBody>
        </p:sp>
      </p:grpSp>
      <p:grpSp>
        <p:nvGrpSpPr>
          <p:cNvPr id="1869" name="Group 1869"/>
          <p:cNvGrpSpPr/>
          <p:nvPr/>
        </p:nvGrpSpPr>
        <p:grpSpPr>
          <a:xfrm>
            <a:off x="20648559" y="9187559"/>
            <a:ext cx="711656" cy="840741"/>
            <a:chOff x="0" y="0"/>
            <a:chExt cx="711655" cy="840739"/>
          </a:xfrm>
        </p:grpSpPr>
        <p:sp>
          <p:nvSpPr>
            <p:cNvPr id="1867" name="Shape 1867"/>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68" name="Shape 1868"/>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t>√</a:t>
              </a:r>
            </a:p>
          </p:txBody>
        </p:sp>
      </p:grpSp>
      <p:grpSp>
        <p:nvGrpSpPr>
          <p:cNvPr id="1872" name="Group 1872"/>
          <p:cNvGrpSpPr/>
          <p:nvPr/>
        </p:nvGrpSpPr>
        <p:grpSpPr>
          <a:xfrm>
            <a:off x="20648559" y="11056923"/>
            <a:ext cx="711656" cy="840741"/>
            <a:chOff x="0" y="0"/>
            <a:chExt cx="711655" cy="840739"/>
          </a:xfrm>
        </p:grpSpPr>
        <p:sp>
          <p:nvSpPr>
            <p:cNvPr id="1870" name="Shape 1870"/>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71" name="Shape 1871"/>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t>√</a:t>
              </a:r>
            </a:p>
          </p:txBody>
        </p:sp>
      </p:grpSp>
      <p:sp>
        <p:nvSpPr>
          <p:cNvPr id="1873" name="Shape 1873"/>
          <p:cNvSpPr/>
          <p:nvPr/>
        </p:nvSpPr>
        <p:spPr>
          <a:xfrm>
            <a:off x="16916232" y="10251499"/>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AWS</a:t>
            </a:r>
          </a:p>
        </p:txBody>
      </p:sp>
      <p:sp>
        <p:nvSpPr>
          <p:cNvPr id="1874" name="Shape 1874"/>
          <p:cNvSpPr/>
          <p:nvPr/>
        </p:nvSpPr>
        <p:spPr>
          <a:xfrm>
            <a:off x="16916232" y="11209574"/>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Azure</a:t>
            </a:r>
          </a:p>
        </p:txBody>
      </p:sp>
      <p:sp>
        <p:nvSpPr>
          <p:cNvPr id="1875" name="Shape 1875"/>
          <p:cNvSpPr/>
          <p:nvPr/>
        </p:nvSpPr>
        <p:spPr>
          <a:xfrm>
            <a:off x="16916232" y="9284282"/>
            <a:ext cx="1920088" cy="696699"/>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GCP</a:t>
            </a:r>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9" name="Shape 1879"/>
          <p:cNvSpPr/>
          <p:nvPr/>
        </p:nvSpPr>
        <p:spPr>
          <a:xfrm>
            <a:off x="1858120" y="3362166"/>
            <a:ext cx="902213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80" name="Shape 1880"/>
          <p:cNvSpPr/>
          <p:nvPr/>
        </p:nvSpPr>
        <p:spPr>
          <a:xfrm>
            <a:off x="14661711" y="3234500"/>
            <a:ext cx="902213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81" name="Shape 18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102</a:t>
            </a:fld>
            <a:endParaRPr/>
          </a:p>
        </p:txBody>
      </p:sp>
      <p:sp>
        <p:nvSpPr>
          <p:cNvPr id="1882" name="Shape 188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87" name="Group 1887"/>
          <p:cNvGrpSpPr/>
          <p:nvPr/>
        </p:nvGrpSpPr>
        <p:grpSpPr>
          <a:xfrm>
            <a:off x="12465370" y="10280274"/>
            <a:ext cx="611222" cy="696699"/>
            <a:chOff x="0" y="0"/>
            <a:chExt cx="611221" cy="696698"/>
          </a:xfrm>
        </p:grpSpPr>
        <p:sp>
          <p:nvSpPr>
            <p:cNvPr id="1883" name="Shape 188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4" name="Shape 188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5" name="Shape 188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6" name="Shape 188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888" name="Shape 188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889" name="Shape 1889"/>
          <p:cNvSpPr>
            <a:spLocks noGrp="1"/>
          </p:cNvSpPr>
          <p:nvPr>
            <p:ph type="title"/>
          </p:nvPr>
        </p:nvSpPr>
        <p:spPr>
          <a:xfrm>
            <a:off x="1565396" y="875901"/>
            <a:ext cx="21746796" cy="1323495"/>
          </a:xfrm>
          <a:prstGeom prst="rect">
            <a:avLst/>
          </a:prstGeom>
        </p:spPr>
        <p:txBody>
          <a:bodyPr/>
          <a:lstStyle>
            <a:lvl1pPr defTabSz="1700783">
              <a:spcBef>
                <a:spcPts val="1700"/>
              </a:spcBef>
              <a:defRPr sz="6882" spc="-245">
                <a:latin typeface="Verdana"/>
                <a:ea typeface="Verdana"/>
                <a:cs typeface="Verdana"/>
                <a:sym typeface="Verdana"/>
              </a:defRPr>
            </a:lvl1pPr>
          </a:lstStyle>
          <a:p>
            <a:r>
              <a:t>Terraform Ecosystem</a:t>
            </a:r>
          </a:p>
        </p:txBody>
      </p:sp>
      <p:sp>
        <p:nvSpPr>
          <p:cNvPr id="1890" name="Shape 189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891" name="Shape 1891"/>
          <p:cNvSpPr/>
          <p:nvPr/>
        </p:nvSpPr>
        <p:spPr>
          <a:xfrm>
            <a:off x="1570922" y="2091594"/>
            <a:ext cx="22599215" cy="8407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Partnerships with 25+ technology providers, community support for many more</a:t>
            </a:r>
          </a:p>
        </p:txBody>
      </p:sp>
      <p:pic>
        <p:nvPicPr>
          <p:cNvPr id="1892" name="image26.png"/>
          <p:cNvPicPr>
            <a:picLocks noChangeAspect="1"/>
          </p:cNvPicPr>
          <p:nvPr/>
        </p:nvPicPr>
        <p:blipFill>
          <a:blip r:embed="rId3">
            <a:extLst/>
          </a:blip>
          <a:srcRect/>
          <a:stretch>
            <a:fillRect/>
          </a:stretch>
        </p:blipFill>
        <p:spPr>
          <a:xfrm>
            <a:off x="20722594" y="6487557"/>
            <a:ext cx="2339447" cy="935779"/>
          </a:xfrm>
          <a:prstGeom prst="rect">
            <a:avLst/>
          </a:prstGeom>
          <a:ln w="12700">
            <a:miter lim="400000"/>
          </a:ln>
        </p:spPr>
      </p:pic>
      <p:pic>
        <p:nvPicPr>
          <p:cNvPr id="1893" name="image27.png"/>
          <p:cNvPicPr>
            <a:picLocks noChangeAspect="1"/>
          </p:cNvPicPr>
          <p:nvPr/>
        </p:nvPicPr>
        <p:blipFill>
          <a:blip r:embed="rId4">
            <a:extLst/>
          </a:blip>
          <a:stretch>
            <a:fillRect/>
          </a:stretch>
        </p:blipFill>
        <p:spPr>
          <a:xfrm>
            <a:off x="15164113" y="6162940"/>
            <a:ext cx="2249954" cy="1390120"/>
          </a:xfrm>
          <a:prstGeom prst="rect">
            <a:avLst/>
          </a:prstGeom>
          <a:ln w="12700">
            <a:miter lim="400000"/>
          </a:ln>
        </p:spPr>
      </p:pic>
      <p:pic>
        <p:nvPicPr>
          <p:cNvPr id="1894" name="image29.png"/>
          <p:cNvPicPr>
            <a:picLocks noChangeAspect="1"/>
          </p:cNvPicPr>
          <p:nvPr/>
        </p:nvPicPr>
        <p:blipFill>
          <a:blip r:embed="rId5">
            <a:extLst/>
          </a:blip>
          <a:stretch>
            <a:fillRect/>
          </a:stretch>
        </p:blipFill>
        <p:spPr>
          <a:xfrm>
            <a:off x="20771082" y="8504700"/>
            <a:ext cx="2242603" cy="419101"/>
          </a:xfrm>
          <a:prstGeom prst="rect">
            <a:avLst/>
          </a:prstGeom>
          <a:ln w="12700">
            <a:miter lim="400000"/>
          </a:ln>
        </p:spPr>
      </p:pic>
      <p:pic>
        <p:nvPicPr>
          <p:cNvPr id="1895" name="image33.png"/>
          <p:cNvPicPr>
            <a:picLocks noChangeAspect="1"/>
          </p:cNvPicPr>
          <p:nvPr/>
        </p:nvPicPr>
        <p:blipFill>
          <a:blip r:embed="rId6">
            <a:extLst/>
          </a:blip>
          <a:stretch>
            <a:fillRect/>
          </a:stretch>
        </p:blipFill>
        <p:spPr>
          <a:xfrm>
            <a:off x="15334803" y="8040592"/>
            <a:ext cx="2467373" cy="1347316"/>
          </a:xfrm>
          <a:prstGeom prst="rect">
            <a:avLst/>
          </a:prstGeom>
          <a:ln w="12700">
            <a:miter lim="400000"/>
          </a:ln>
        </p:spPr>
      </p:pic>
      <p:pic>
        <p:nvPicPr>
          <p:cNvPr id="1896" name="pasted-image.png"/>
          <p:cNvPicPr>
            <a:picLocks noChangeAspect="1"/>
          </p:cNvPicPr>
          <p:nvPr/>
        </p:nvPicPr>
        <p:blipFill>
          <a:blip r:embed="rId7">
            <a:extLst/>
          </a:blip>
          <a:srcRect r="37626"/>
          <a:stretch>
            <a:fillRect/>
          </a:stretch>
        </p:blipFill>
        <p:spPr>
          <a:xfrm>
            <a:off x="17948746" y="6487557"/>
            <a:ext cx="2238978" cy="430758"/>
          </a:xfrm>
          <a:prstGeom prst="rect">
            <a:avLst/>
          </a:prstGeom>
          <a:ln w="12700">
            <a:miter lim="400000"/>
          </a:ln>
        </p:spPr>
      </p:pic>
      <p:pic>
        <p:nvPicPr>
          <p:cNvPr id="1897" name="pasted-image.png"/>
          <p:cNvPicPr>
            <a:picLocks noChangeAspect="1"/>
          </p:cNvPicPr>
          <p:nvPr/>
        </p:nvPicPr>
        <p:blipFill>
          <a:blip r:embed="rId7">
            <a:extLst/>
          </a:blip>
          <a:srcRect l="61350"/>
          <a:stretch>
            <a:fillRect/>
          </a:stretch>
        </p:blipFill>
        <p:spPr>
          <a:xfrm>
            <a:off x="18374593" y="7046358"/>
            <a:ext cx="1387383" cy="430758"/>
          </a:xfrm>
          <a:prstGeom prst="rect">
            <a:avLst/>
          </a:prstGeom>
          <a:ln w="12700">
            <a:miter lim="400000"/>
          </a:ln>
        </p:spPr>
      </p:pic>
      <p:pic>
        <p:nvPicPr>
          <p:cNvPr id="1898" name="pasted-image.tiff"/>
          <p:cNvPicPr>
            <a:picLocks noChangeAspect="1"/>
          </p:cNvPicPr>
          <p:nvPr/>
        </p:nvPicPr>
        <p:blipFill>
          <a:blip r:embed="rId8">
            <a:extLst/>
          </a:blip>
          <a:stretch>
            <a:fillRect/>
          </a:stretch>
        </p:blipFill>
        <p:spPr>
          <a:xfrm>
            <a:off x="5675447" y="7174649"/>
            <a:ext cx="1387476" cy="1521316"/>
          </a:xfrm>
          <a:prstGeom prst="rect">
            <a:avLst/>
          </a:prstGeom>
          <a:ln w="12700">
            <a:miter lim="400000"/>
          </a:ln>
        </p:spPr>
      </p:pic>
      <p:pic>
        <p:nvPicPr>
          <p:cNvPr id="1899" name="pasted-image.tiff"/>
          <p:cNvPicPr>
            <a:picLocks noChangeAspect="1"/>
          </p:cNvPicPr>
          <p:nvPr/>
        </p:nvPicPr>
        <p:blipFill>
          <a:blip r:embed="rId9">
            <a:extLst/>
          </a:blip>
          <a:stretch>
            <a:fillRect/>
          </a:stretch>
        </p:blipFill>
        <p:spPr>
          <a:xfrm>
            <a:off x="7967815" y="7174649"/>
            <a:ext cx="1530537" cy="1521316"/>
          </a:xfrm>
          <a:prstGeom prst="rect">
            <a:avLst/>
          </a:prstGeom>
          <a:ln w="12700">
            <a:miter lim="400000"/>
          </a:ln>
        </p:spPr>
      </p:pic>
      <p:pic>
        <p:nvPicPr>
          <p:cNvPr id="1900" name="pasted-image.tiff"/>
          <p:cNvPicPr>
            <a:picLocks noChangeAspect="1"/>
          </p:cNvPicPr>
          <p:nvPr/>
        </p:nvPicPr>
        <p:blipFill>
          <a:blip r:embed="rId10">
            <a:extLst/>
          </a:blip>
          <a:stretch>
            <a:fillRect/>
          </a:stretch>
        </p:blipFill>
        <p:spPr>
          <a:xfrm>
            <a:off x="2989783" y="6890504"/>
            <a:ext cx="2089607" cy="2089607"/>
          </a:xfrm>
          <a:prstGeom prst="rect">
            <a:avLst/>
          </a:prstGeom>
          <a:ln w="12700">
            <a:miter lim="400000"/>
          </a:ln>
        </p:spPr>
      </p:pic>
      <p:sp>
        <p:nvSpPr>
          <p:cNvPr id="1901" name="Shape 1901"/>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02" name="Shape 1902"/>
          <p:cNvSpPr/>
          <p:nvPr/>
        </p:nvSpPr>
        <p:spPr>
          <a:xfrm>
            <a:off x="15628405" y="3444575"/>
            <a:ext cx="7467601"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Infrastructure providers</a:t>
            </a:r>
          </a:p>
        </p:txBody>
      </p:sp>
      <p:sp>
        <p:nvSpPr>
          <p:cNvPr id="1903" name="Shape 1903"/>
          <p:cNvSpPr/>
          <p:nvPr/>
        </p:nvSpPr>
        <p:spPr>
          <a:xfrm>
            <a:off x="2635385" y="3482675"/>
            <a:ext cx="7467601"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Version-control Systems</a:t>
            </a:r>
          </a:p>
        </p:txBody>
      </p:sp>
      <p:pic>
        <p:nvPicPr>
          <p:cNvPr id="1904" name="pasted-image.tiff"/>
          <p:cNvPicPr>
            <a:picLocks noChangeAspect="1"/>
          </p:cNvPicPr>
          <p:nvPr/>
        </p:nvPicPr>
        <p:blipFill>
          <a:blip r:embed="rId11">
            <a:extLst/>
          </a:blip>
          <a:stretch>
            <a:fillRect/>
          </a:stretch>
        </p:blipFill>
        <p:spPr>
          <a:xfrm>
            <a:off x="18303230" y="8100350"/>
            <a:ext cx="1739094" cy="1227801"/>
          </a:xfrm>
          <a:prstGeom prst="rect">
            <a:avLst/>
          </a:prstGeom>
          <a:ln w="12700">
            <a:miter lim="400000"/>
          </a:ln>
        </p:spPr>
      </p:pic>
      <p:sp>
        <p:nvSpPr>
          <p:cNvPr id="1905" name="Shape 1905"/>
          <p:cNvSpPr/>
          <p:nvPr/>
        </p:nvSpPr>
        <p:spPr>
          <a:xfrm>
            <a:off x="14569856" y="11765129"/>
            <a:ext cx="8635531" cy="561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p>
            <a:pPr algn="r">
              <a:lnSpc>
                <a:spcPct val="100000"/>
              </a:lnSpc>
              <a:spcBef>
                <a:spcPts val="0"/>
              </a:spcBef>
              <a:defRPr sz="2100" b="0">
                <a:solidFill>
                  <a:srgbClr val="535353"/>
                </a:solidFill>
                <a:latin typeface="Verdana"/>
                <a:ea typeface="Verdana"/>
                <a:cs typeface="Verdana"/>
                <a:sym typeface="Verdana"/>
              </a:defRPr>
            </a:pPr>
            <a:r>
              <a:t>List of all 70+ providers </a:t>
            </a:r>
            <a:r>
              <a:rPr u="sng">
                <a:uFill>
                  <a:solidFill>
                    <a:srgbClr val="0563C1"/>
                  </a:solidFill>
                </a:uFill>
                <a:hlinkClick r:id="rId12"/>
              </a:rPr>
              <a:t>www.terraform.io/docs/providers/</a:t>
            </a:r>
          </a:p>
        </p:txBody>
      </p:sp>
      <p:sp>
        <p:nvSpPr>
          <p:cNvPr id="1906" name="Shape 1906"/>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07" name="Shape 1907"/>
          <p:cNvSpPr/>
          <p:nvPr/>
        </p:nvSpPr>
        <p:spPr>
          <a:xfrm>
            <a:off x="4363894" y="10641323"/>
            <a:ext cx="4261770"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grpSp>
        <p:nvGrpSpPr>
          <p:cNvPr id="1910" name="Group 1910"/>
          <p:cNvGrpSpPr/>
          <p:nvPr/>
        </p:nvGrpSpPr>
        <p:grpSpPr>
          <a:xfrm>
            <a:off x="3535507" y="10158731"/>
            <a:ext cx="681097" cy="786683"/>
            <a:chOff x="0" y="0"/>
            <a:chExt cx="681096" cy="786682"/>
          </a:xfrm>
        </p:grpSpPr>
        <p:sp>
          <p:nvSpPr>
            <p:cNvPr id="1908" name="Shape 190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909" name="Shape 1909"/>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917" name="Group 1917"/>
          <p:cNvGrpSpPr/>
          <p:nvPr/>
        </p:nvGrpSpPr>
        <p:grpSpPr>
          <a:xfrm>
            <a:off x="6028302" y="10006323"/>
            <a:ext cx="1270001" cy="1270001"/>
            <a:chOff x="0" y="0"/>
            <a:chExt cx="1270000" cy="1270000"/>
          </a:xfrm>
        </p:grpSpPr>
        <p:sp>
          <p:nvSpPr>
            <p:cNvPr id="1911" name="Shape 1911"/>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916" name="Group 1916"/>
            <p:cNvGrpSpPr/>
            <p:nvPr/>
          </p:nvGrpSpPr>
          <p:grpSpPr>
            <a:xfrm>
              <a:off x="116500" y="159352"/>
              <a:ext cx="1011600" cy="976696"/>
              <a:chOff x="0" y="0"/>
              <a:chExt cx="1011598" cy="976695"/>
            </a:xfrm>
          </p:grpSpPr>
          <p:sp>
            <p:nvSpPr>
              <p:cNvPr id="1912" name="Shape 1912"/>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3" name="Shape 1913"/>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4" name="Shape 1914"/>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5" name="Shape 1915"/>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grpSp>
        <p:nvGrpSpPr>
          <p:cNvPr id="1922" name="Group 1922"/>
          <p:cNvGrpSpPr/>
          <p:nvPr/>
        </p:nvGrpSpPr>
        <p:grpSpPr>
          <a:xfrm>
            <a:off x="5789713" y="11303794"/>
            <a:ext cx="1019695" cy="1019695"/>
            <a:chOff x="0" y="0"/>
            <a:chExt cx="1019694" cy="1019694"/>
          </a:xfrm>
        </p:grpSpPr>
        <p:pic>
          <p:nvPicPr>
            <p:cNvPr id="1918" name="pasted-image.pdf"/>
            <p:cNvPicPr>
              <a:picLocks noChangeAspect="1"/>
            </p:cNvPicPr>
            <p:nvPr/>
          </p:nvPicPr>
          <p:blipFill>
            <a:blip r:embed="rId13">
              <a:alphaModFix amt="34000"/>
              <a:extLst/>
            </a:blip>
            <a:srcRect/>
            <a:stretch>
              <a:fillRect/>
            </a:stretch>
          </p:blipFill>
          <p:spPr>
            <a:xfrm>
              <a:off x="0" y="0"/>
              <a:ext cx="1019695" cy="1019695"/>
            </a:xfrm>
            <a:prstGeom prst="rect">
              <a:avLst/>
            </a:prstGeom>
            <a:ln w="12700" cap="flat">
              <a:noFill/>
              <a:miter lim="400000"/>
            </a:ln>
            <a:effectLst/>
          </p:spPr>
        </p:pic>
        <p:sp>
          <p:nvSpPr>
            <p:cNvPr id="1919" name="Shape 1919"/>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0" name="Shape 1920"/>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1" name="Shape 1921"/>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927" name="Group 1927"/>
          <p:cNvGrpSpPr/>
          <p:nvPr/>
        </p:nvGrpSpPr>
        <p:grpSpPr>
          <a:xfrm>
            <a:off x="6945203" y="11303794"/>
            <a:ext cx="1019695" cy="1019695"/>
            <a:chOff x="0" y="0"/>
            <a:chExt cx="1019694" cy="1019694"/>
          </a:xfrm>
        </p:grpSpPr>
        <p:pic>
          <p:nvPicPr>
            <p:cNvPr id="1923" name="pasted-image.pdf"/>
            <p:cNvPicPr>
              <a:picLocks noChangeAspect="1"/>
            </p:cNvPicPr>
            <p:nvPr/>
          </p:nvPicPr>
          <p:blipFill>
            <a:blip r:embed="rId13">
              <a:alphaModFix amt="34000"/>
              <a:extLst/>
            </a:blip>
            <a:srcRect/>
            <a:stretch>
              <a:fillRect/>
            </a:stretch>
          </p:blipFill>
          <p:spPr>
            <a:xfrm>
              <a:off x="0" y="0"/>
              <a:ext cx="1019695" cy="1019695"/>
            </a:xfrm>
            <a:prstGeom prst="rect">
              <a:avLst/>
            </a:prstGeom>
            <a:ln w="12700" cap="flat">
              <a:noFill/>
              <a:miter lim="400000"/>
            </a:ln>
            <a:effectLst/>
          </p:spPr>
        </p:pic>
        <p:sp>
          <p:nvSpPr>
            <p:cNvPr id="1924" name="Shape 1924"/>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5" name="Shape 1925"/>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6" name="Shape 1926"/>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1" name="Shape 1931"/>
          <p:cNvSpPr>
            <a:spLocks noGrp="1"/>
          </p:cNvSpPr>
          <p:nvPr>
            <p:ph type="title"/>
          </p:nvPr>
        </p:nvSpPr>
        <p:spPr>
          <a:prstGeom prst="rect">
            <a:avLst/>
          </a:prstGeom>
        </p:spPr>
        <p:txBody>
          <a:bodyPr/>
          <a:lstStyle/>
          <a:p>
            <a:r>
              <a:t>Use Cases</a:t>
            </a:r>
          </a:p>
        </p:txBody>
      </p:sp>
      <p:sp>
        <p:nvSpPr>
          <p:cNvPr id="1932" name="Shape 193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103</a:t>
            </a:fld>
            <a:endParaRPr/>
          </a:p>
        </p:txBody>
      </p:sp>
      <p:graphicFrame>
        <p:nvGraphicFramePr>
          <p:cNvPr id="1933" name="Table 1933"/>
          <p:cNvGraphicFramePr/>
          <p:nvPr/>
        </p:nvGraphicFramePr>
        <p:xfrm>
          <a:off x="1687939" y="4191000"/>
          <a:ext cx="20828001" cy="10147300"/>
        </p:xfrm>
        <a:graphic>
          <a:graphicData uri="http://schemas.openxmlformats.org/drawingml/2006/table">
            <a:tbl>
              <a:tblPr>
                <a:tableStyleId>{4C3C2611-4C71-4FC5-86AE-919BDF0F9419}</a:tableStyleId>
              </a:tblPr>
              <a:tblGrid>
                <a:gridCol w="6977211">
                  <a:extLst>
                    <a:ext uri="{9D8B030D-6E8A-4147-A177-3AD203B41FA5}">
                      <a16:colId xmlns:a16="http://schemas.microsoft.com/office/drawing/2014/main" val="20000"/>
                    </a:ext>
                  </a:extLst>
                </a:gridCol>
                <a:gridCol w="595277">
                  <a:extLst>
                    <a:ext uri="{9D8B030D-6E8A-4147-A177-3AD203B41FA5}">
                      <a16:colId xmlns:a16="http://schemas.microsoft.com/office/drawing/2014/main" val="20001"/>
                    </a:ext>
                  </a:extLst>
                </a:gridCol>
                <a:gridCol w="6977211">
                  <a:extLst>
                    <a:ext uri="{9D8B030D-6E8A-4147-A177-3AD203B41FA5}">
                      <a16:colId xmlns:a16="http://schemas.microsoft.com/office/drawing/2014/main" val="20002"/>
                    </a:ext>
                  </a:extLst>
                </a:gridCol>
                <a:gridCol w="595277">
                  <a:extLst>
                    <a:ext uri="{9D8B030D-6E8A-4147-A177-3AD203B41FA5}">
                      <a16:colId xmlns:a16="http://schemas.microsoft.com/office/drawing/2014/main" val="20003"/>
                    </a:ext>
                  </a:extLst>
                </a:gridCol>
                <a:gridCol w="6977211">
                  <a:extLst>
                    <a:ext uri="{9D8B030D-6E8A-4147-A177-3AD203B41FA5}">
                      <a16:colId xmlns:a16="http://schemas.microsoft.com/office/drawing/2014/main" val="20004"/>
                    </a:ext>
                  </a:extLst>
                </a:gridCol>
              </a:tblGrid>
              <a:tr h="1524000">
                <a:tc>
                  <a:txBody>
                    <a:bodyPr/>
                    <a:lstStyle/>
                    <a:p>
                      <a:pPr algn="ctr" defTabSz="914400">
                        <a:defRPr sz="1800"/>
                      </a:pPr>
                      <a:r>
                        <a:rPr sz="3600" b="1">
                          <a:solidFill>
                            <a:srgbClr val="FFFFFF"/>
                          </a:solidFill>
                        </a:rPr>
                        <a:t>Infrastructure as Code</a:t>
                      </a:r>
                    </a:p>
                  </a:txBody>
                  <a:tcPr marL="50800" marR="50800" marT="50800" marB="50800" anchor="ctr" horzOverflow="overflow">
                    <a:lnL w="38100">
                      <a:solidFill>
                        <a:schemeClr val="accent4"/>
                      </a:solidFill>
                      <a:miter lim="400000"/>
                    </a:lnL>
                    <a:lnR w="38100">
                      <a:solidFill>
                        <a:schemeClr val="accent4"/>
                      </a:solidFill>
                      <a:miter lim="400000"/>
                    </a:lnR>
                    <a:lnT w="38100">
                      <a:solidFill>
                        <a:schemeClr val="accent4"/>
                      </a:solidFill>
                      <a:miter lim="400000"/>
                    </a:lnT>
                    <a:lnB w="38100">
                      <a:solidFill>
                        <a:schemeClr val="accent4"/>
                      </a:solidFill>
                      <a:miter lim="400000"/>
                    </a:lnB>
                    <a:solidFill>
                      <a:schemeClr val="accent4"/>
                    </a:solidFill>
                  </a:tcPr>
                </a:tc>
                <a:tc>
                  <a:txBody>
                    <a:bodyPr/>
                    <a:lstStyle/>
                    <a:p>
                      <a:pPr algn="ctr" defTabSz="914400">
                        <a:defRPr sz="3600" b="1"/>
                      </a:pPr>
                      <a:endParaRPr/>
                    </a:p>
                  </a:txBody>
                  <a:tcPr marL="50800" marR="50800" marT="50800" marB="50800" anchor="ctr" horzOverflow="overflow">
                    <a:lnL w="38100">
                      <a:solidFill>
                        <a:schemeClr val="accent4"/>
                      </a:solidFill>
                      <a:miter lim="400000"/>
                    </a:lnL>
                    <a:lnR w="38100">
                      <a:solidFill>
                        <a:schemeClr val="accent4"/>
                      </a:solidFill>
                      <a:miter lim="400000"/>
                    </a:lnR>
                    <a:lnT w="12700">
                      <a:miter lim="400000"/>
                    </a:lnT>
                    <a:lnB w="12700">
                      <a:miter lim="400000"/>
                    </a:lnB>
                    <a:solidFill>
                      <a:srgbClr val="FFFFFF"/>
                    </a:solidFill>
                  </a:tcPr>
                </a:tc>
                <a:tc>
                  <a:txBody>
                    <a:bodyPr/>
                    <a:lstStyle/>
                    <a:p>
                      <a:pPr algn="ctr" defTabSz="914400">
                        <a:defRPr sz="1800"/>
                      </a:pPr>
                      <a:r>
                        <a:rPr sz="3600" b="1">
                          <a:solidFill>
                            <a:srgbClr val="FFFFFF"/>
                          </a:solidFill>
                        </a:rPr>
                        <a:t>Multi-Cloud Management</a:t>
                      </a:r>
                    </a:p>
                  </a:txBody>
                  <a:tcPr marL="50800" marR="50800" marT="50800" marB="50800" anchor="ctr" horzOverflow="overflow">
                    <a:lnL w="38100">
                      <a:solidFill>
                        <a:schemeClr val="accent4"/>
                      </a:solidFill>
                      <a:miter lim="400000"/>
                    </a:lnL>
                    <a:lnR w="38100">
                      <a:solidFill>
                        <a:schemeClr val="accent4"/>
                      </a:solidFill>
                      <a:miter lim="400000"/>
                    </a:lnR>
                    <a:lnT w="38100">
                      <a:solidFill>
                        <a:schemeClr val="accent4"/>
                      </a:solidFill>
                      <a:miter lim="400000"/>
                    </a:lnT>
                    <a:lnB w="38100">
                      <a:solidFill>
                        <a:schemeClr val="accent4"/>
                      </a:solidFill>
                      <a:miter lim="400000"/>
                    </a:lnB>
                    <a:solidFill>
                      <a:schemeClr val="accent4"/>
                    </a:solidFill>
                  </a:tcPr>
                </a:tc>
                <a:tc>
                  <a:txBody>
                    <a:bodyPr/>
                    <a:lstStyle/>
                    <a:p>
                      <a:pPr algn="ctr" defTabSz="914400">
                        <a:defRPr sz="3600" b="1"/>
                      </a:pPr>
                      <a:endParaRPr/>
                    </a:p>
                  </a:txBody>
                  <a:tcPr marL="50800" marR="50800" marT="50800" marB="50800" anchor="ctr" horzOverflow="overflow">
                    <a:lnL w="38100">
                      <a:solidFill>
                        <a:schemeClr val="accent4"/>
                      </a:solidFill>
                      <a:miter lim="400000"/>
                    </a:lnL>
                    <a:lnR w="38100">
                      <a:solidFill>
                        <a:schemeClr val="accent4"/>
                      </a:solidFill>
                      <a:miter lim="400000"/>
                    </a:lnR>
                    <a:lnT w="12700">
                      <a:miter lim="400000"/>
                    </a:lnT>
                    <a:lnB w="12700">
                      <a:miter lim="400000"/>
                    </a:lnB>
                    <a:solidFill>
                      <a:srgbClr val="FFFFFF"/>
                    </a:solidFill>
                  </a:tcPr>
                </a:tc>
                <a:tc>
                  <a:txBody>
                    <a:bodyPr/>
                    <a:lstStyle/>
                    <a:p>
                      <a:pPr algn="ctr" defTabSz="914400">
                        <a:defRPr sz="1800"/>
                      </a:pPr>
                      <a:r>
                        <a:rPr sz="3600" b="1">
                          <a:solidFill>
                            <a:srgbClr val="FFFFFF"/>
                          </a:solidFill>
                        </a:rPr>
                        <a:t>Self-Service Infrastructure</a:t>
                      </a:r>
                    </a:p>
                  </a:txBody>
                  <a:tcPr marL="50800" marR="50800" marT="50800" marB="50800" anchor="ctr" horzOverflow="overflow">
                    <a:lnL w="38100">
                      <a:solidFill>
                        <a:schemeClr val="accent4"/>
                      </a:solidFill>
                      <a:miter lim="400000"/>
                    </a:lnL>
                    <a:lnR w="38100">
                      <a:solidFill>
                        <a:schemeClr val="accent4"/>
                      </a:solidFill>
                      <a:miter lim="400000"/>
                    </a:lnR>
                    <a:lnT w="38100">
                      <a:solidFill>
                        <a:schemeClr val="accent4"/>
                      </a:solidFill>
                      <a:miter lim="400000"/>
                    </a:lnT>
                    <a:lnB w="38100">
                      <a:solidFill>
                        <a:schemeClr val="accent4"/>
                      </a:solidFill>
                      <a:miter lim="400000"/>
                    </a:lnB>
                    <a:solidFill>
                      <a:schemeClr val="accent4"/>
                    </a:solidFill>
                  </a:tcPr>
                </a:tc>
                <a:extLst>
                  <a:ext uri="{0D108BD9-81ED-4DB2-BD59-A6C34878D82A}">
                    <a16:rowId xmlns:a16="http://schemas.microsoft.com/office/drawing/2014/main" val="10000"/>
                  </a:ext>
                </a:extLst>
              </a:tr>
              <a:tr h="3810000">
                <a:tc>
                  <a:txBody>
                    <a:bodyPr/>
                    <a:lstStyle/>
                    <a:p>
                      <a:pPr algn="ctr" defTabSz="914400">
                        <a:defRPr sz="3000"/>
                      </a:pPr>
                      <a:r>
                        <a:t>Write, test, and provision</a:t>
                      </a:r>
                    </a:p>
                    <a:p>
                      <a:pPr algn="ctr" defTabSz="914400">
                        <a:defRPr sz="3000"/>
                      </a:pPr>
                      <a:r>
                        <a:rPr b="1"/>
                        <a:t>infrastructure at scale</a:t>
                      </a:r>
                      <a:r>
                        <a:t>, enable automation, and configuration reuse. </a:t>
                      </a:r>
                    </a:p>
                  </a:txBody>
                  <a:tcPr marL="50800" marR="50800" marT="50800" marB="50800" anchor="ctr" horzOverflow="overflow">
                    <a:lnL w="38100">
                      <a:solidFill>
                        <a:srgbClr val="000000"/>
                      </a:solidFill>
                      <a:miter lim="400000"/>
                    </a:lnL>
                    <a:lnR w="38100">
                      <a:solidFill>
                        <a:srgbClr val="000000"/>
                      </a:solidFill>
                      <a:miter lim="400000"/>
                    </a:lnR>
                    <a:lnT w="38100">
                      <a:solidFill>
                        <a:schemeClr val="accent4"/>
                      </a:solidFill>
                      <a:miter lim="400000"/>
                    </a:lnT>
                    <a:lnB w="38100">
                      <a:solidFill>
                        <a:srgbClr val="000000"/>
                      </a:solidFill>
                      <a:miter lim="400000"/>
                    </a:lnB>
                    <a:solidFill>
                      <a:srgbClr val="FFFFFF"/>
                    </a:solidFill>
                  </a:tcPr>
                </a:tc>
                <a:tc>
                  <a:txBody>
                    <a:bodyPr/>
                    <a:lstStyle/>
                    <a:p>
                      <a:pPr algn="ctr" defTabSz="914400">
                        <a:defRPr sz="3600"/>
                      </a:pPr>
                      <a:endParaRPr/>
                    </a:p>
                  </a:txBody>
                  <a:tcPr marL="50800" marR="50800" marT="50800" marB="50800" horzOverflow="overflow">
                    <a:lnL w="38100">
                      <a:solidFill>
                        <a:srgbClr val="000000"/>
                      </a:solidFill>
                      <a:miter lim="400000"/>
                    </a:lnL>
                    <a:lnR w="38100">
                      <a:solidFill>
                        <a:srgbClr val="000000"/>
                      </a:solidFill>
                      <a:miter lim="400000"/>
                    </a:lnR>
                    <a:lnT w="12700">
                      <a:miter lim="400000"/>
                    </a:lnT>
                    <a:lnB w="12700">
                      <a:miter lim="400000"/>
                    </a:lnB>
                    <a:solidFill>
                      <a:srgbClr val="FFFFFF"/>
                    </a:solidFill>
                  </a:tcPr>
                </a:tc>
                <a:tc>
                  <a:txBody>
                    <a:bodyPr/>
                    <a:lstStyle/>
                    <a:p>
                      <a:pPr algn="ctr" defTabSz="914400">
                        <a:defRPr sz="3000"/>
                      </a:pPr>
                      <a:r>
                        <a:t>Provide operators with a </a:t>
                      </a:r>
                    </a:p>
                    <a:p>
                      <a:pPr algn="ctr" defTabSz="914400">
                        <a:defRPr sz="3000"/>
                      </a:pPr>
                      <a:r>
                        <a:t>consistent workflow to </a:t>
                      </a:r>
                      <a:r>
                        <a:rPr b="1"/>
                        <a:t>safely provision</a:t>
                      </a:r>
                      <a:r>
                        <a:t> any infrastructure without losing full capabilities of each cloud.</a:t>
                      </a:r>
                    </a:p>
                  </a:txBody>
                  <a:tcPr marL="50800" marR="50800" marT="50800" marB="50800" anchor="ctr" horzOverflow="overflow">
                    <a:lnL w="38100">
                      <a:solidFill>
                        <a:srgbClr val="000000"/>
                      </a:solidFill>
                      <a:miter lim="400000"/>
                    </a:lnL>
                    <a:lnR w="38100">
                      <a:solidFill>
                        <a:srgbClr val="000000"/>
                      </a:solidFill>
                      <a:miter lim="400000"/>
                    </a:lnR>
                    <a:lnT w="38100">
                      <a:solidFill>
                        <a:schemeClr val="accent4"/>
                      </a:solidFill>
                      <a:miter lim="400000"/>
                    </a:lnT>
                    <a:lnB w="38100">
                      <a:solidFill>
                        <a:srgbClr val="000000"/>
                      </a:solidFill>
                      <a:miter lim="400000"/>
                    </a:lnB>
                    <a:solidFill>
                      <a:srgbClr val="FFFFFF"/>
                    </a:solidFill>
                  </a:tcPr>
                </a:tc>
                <a:tc>
                  <a:txBody>
                    <a:bodyPr/>
                    <a:lstStyle/>
                    <a:p>
                      <a:pPr algn="ctr" defTabSz="914400">
                        <a:defRPr sz="3600"/>
                      </a:pPr>
                      <a:endParaRPr/>
                    </a:p>
                  </a:txBody>
                  <a:tcPr marL="50800" marR="50800" marT="50800" marB="50800" horzOverflow="overflow">
                    <a:lnL w="38100">
                      <a:solidFill>
                        <a:srgbClr val="000000"/>
                      </a:solidFill>
                      <a:miter lim="400000"/>
                    </a:lnL>
                    <a:lnR w="38100">
                      <a:solidFill>
                        <a:srgbClr val="000000"/>
                      </a:solidFill>
                      <a:miter lim="400000"/>
                    </a:lnR>
                    <a:lnT w="12700">
                      <a:miter lim="400000"/>
                    </a:lnT>
                    <a:lnB w="12700">
                      <a:miter lim="400000"/>
                    </a:lnB>
                    <a:solidFill>
                      <a:srgbClr val="FFFFFF"/>
                    </a:solidFill>
                  </a:tcPr>
                </a:tc>
                <a:tc>
                  <a:txBody>
                    <a:bodyPr/>
                    <a:lstStyle/>
                    <a:p>
                      <a:pPr algn="ctr" defTabSz="914400">
                        <a:defRPr sz="3000"/>
                      </a:pPr>
                      <a:r>
                        <a:t>Enable a group of operators to </a:t>
                      </a:r>
                      <a:r>
                        <a:rPr b="1"/>
                        <a:t>provide configuration modules</a:t>
                      </a:r>
                      <a:r>
                        <a:t> to a larger group of developers to run their applications.</a:t>
                      </a:r>
                    </a:p>
                  </a:txBody>
                  <a:tcPr marL="50800" marR="50800" marT="50800" marB="50800" anchor="ctr" horzOverflow="overflow">
                    <a:lnL w="38100">
                      <a:solidFill>
                        <a:srgbClr val="000000"/>
                      </a:solidFill>
                      <a:miter lim="400000"/>
                    </a:lnL>
                    <a:lnR w="38100">
                      <a:solidFill>
                        <a:srgbClr val="000000"/>
                      </a:solidFill>
                      <a:miter lim="400000"/>
                    </a:lnR>
                    <a:lnT w="38100">
                      <a:solidFill>
                        <a:schemeClr val="accent4"/>
                      </a:solidFill>
                      <a:miter lim="400000"/>
                    </a:lnT>
                    <a:lnB w="38100">
                      <a:solidFill>
                        <a:srgbClr val="000000"/>
                      </a:solidFill>
                      <a:miter lim="400000"/>
                    </a:lnB>
                    <a:solidFill>
                      <a:srgbClr val="FFFFFF"/>
                    </a:solidFill>
                  </a:tcPr>
                </a:tc>
                <a:extLst>
                  <a:ext uri="{0D108BD9-81ED-4DB2-BD59-A6C34878D82A}">
                    <a16:rowId xmlns:a16="http://schemas.microsoft.com/office/drawing/2014/main" val="10001"/>
                  </a:ext>
                </a:extLst>
              </a:tr>
            </a:tbl>
          </a:graphicData>
        </a:graphic>
      </p:graphicFrame>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7" name="Shape 193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104</a:t>
            </a:fld>
            <a:endParaRPr/>
          </a:p>
        </p:txBody>
      </p:sp>
      <p:sp>
        <p:nvSpPr>
          <p:cNvPr id="1938" name="Shape 1938"/>
          <p:cNvSpPr>
            <a:spLocks noGrp="1"/>
          </p:cNvSpPr>
          <p:nvPr>
            <p:ph type="title"/>
          </p:nvPr>
        </p:nvSpPr>
        <p:spPr>
          <a:xfrm>
            <a:off x="1565396" y="875901"/>
            <a:ext cx="21746796" cy="1323495"/>
          </a:xfrm>
          <a:prstGeom prst="rect">
            <a:avLst/>
          </a:prstGeom>
        </p:spPr>
        <p:txBody>
          <a:bodyPr/>
          <a:lstStyle>
            <a:lvl1pPr defTabSz="1700783">
              <a:spcBef>
                <a:spcPts val="1700"/>
              </a:spcBef>
              <a:defRPr sz="6882" spc="-245">
                <a:latin typeface="Verdana"/>
                <a:ea typeface="Verdana"/>
                <a:cs typeface="Verdana"/>
                <a:sym typeface="Verdana"/>
              </a:defRPr>
            </a:lvl1pPr>
          </a:lstStyle>
          <a:p>
            <a:r>
              <a:t>Customers</a:t>
            </a:r>
          </a:p>
        </p:txBody>
      </p:sp>
      <p:pic>
        <p:nvPicPr>
          <p:cNvPr id="1939" name="pasted-image.tiff"/>
          <p:cNvPicPr>
            <a:picLocks noChangeAspect="1"/>
          </p:cNvPicPr>
          <p:nvPr/>
        </p:nvPicPr>
        <p:blipFill>
          <a:blip r:embed="rId3">
            <a:extLst/>
          </a:blip>
          <a:stretch>
            <a:fillRect/>
          </a:stretch>
        </p:blipFill>
        <p:spPr>
          <a:xfrm>
            <a:off x="4583281" y="11126160"/>
            <a:ext cx="5435601" cy="1016001"/>
          </a:xfrm>
          <a:prstGeom prst="rect">
            <a:avLst/>
          </a:prstGeom>
          <a:ln w="12700">
            <a:miter lim="400000"/>
          </a:ln>
        </p:spPr>
      </p:pic>
      <p:pic>
        <p:nvPicPr>
          <p:cNvPr id="1940" name="pasted-image.tiff"/>
          <p:cNvPicPr>
            <a:picLocks noChangeAspect="1"/>
          </p:cNvPicPr>
          <p:nvPr/>
        </p:nvPicPr>
        <p:blipFill>
          <a:blip r:embed="rId4">
            <a:extLst/>
          </a:blip>
          <a:stretch>
            <a:fillRect/>
          </a:stretch>
        </p:blipFill>
        <p:spPr>
          <a:xfrm>
            <a:off x="16237229" y="7894584"/>
            <a:ext cx="7620001" cy="2540001"/>
          </a:xfrm>
          <a:prstGeom prst="rect">
            <a:avLst/>
          </a:prstGeom>
          <a:ln w="12700">
            <a:miter lim="400000"/>
          </a:ln>
        </p:spPr>
      </p:pic>
      <p:pic>
        <p:nvPicPr>
          <p:cNvPr id="1941" name="pasted-image.tiff"/>
          <p:cNvPicPr>
            <a:picLocks noChangeAspect="1"/>
          </p:cNvPicPr>
          <p:nvPr/>
        </p:nvPicPr>
        <p:blipFill>
          <a:blip r:embed="rId5">
            <a:extLst/>
          </a:blip>
          <a:stretch>
            <a:fillRect/>
          </a:stretch>
        </p:blipFill>
        <p:spPr>
          <a:xfrm>
            <a:off x="17235406" y="5617359"/>
            <a:ext cx="4398205" cy="2090839"/>
          </a:xfrm>
          <a:prstGeom prst="rect">
            <a:avLst/>
          </a:prstGeom>
          <a:ln w="12700">
            <a:miter lim="400000"/>
          </a:ln>
        </p:spPr>
      </p:pic>
      <p:pic>
        <p:nvPicPr>
          <p:cNvPr id="1942" name="pasted-image.tiff"/>
          <p:cNvPicPr>
            <a:picLocks noChangeAspect="1"/>
          </p:cNvPicPr>
          <p:nvPr/>
        </p:nvPicPr>
        <p:blipFill>
          <a:blip r:embed="rId6">
            <a:extLst/>
          </a:blip>
          <a:stretch>
            <a:fillRect/>
          </a:stretch>
        </p:blipFill>
        <p:spPr>
          <a:xfrm>
            <a:off x="2289630" y="8534658"/>
            <a:ext cx="5187457" cy="1165721"/>
          </a:xfrm>
          <a:prstGeom prst="rect">
            <a:avLst/>
          </a:prstGeom>
          <a:ln w="12700">
            <a:miter lim="400000"/>
          </a:ln>
        </p:spPr>
      </p:pic>
      <p:pic>
        <p:nvPicPr>
          <p:cNvPr id="1943" name="pasted-image.tiff"/>
          <p:cNvPicPr>
            <a:picLocks noChangeAspect="1"/>
          </p:cNvPicPr>
          <p:nvPr/>
        </p:nvPicPr>
        <p:blipFill>
          <a:blip r:embed="rId7">
            <a:extLst/>
          </a:blip>
          <a:stretch>
            <a:fillRect/>
          </a:stretch>
        </p:blipFill>
        <p:spPr>
          <a:xfrm>
            <a:off x="2882780" y="5741511"/>
            <a:ext cx="3436008" cy="1712278"/>
          </a:xfrm>
          <a:prstGeom prst="rect">
            <a:avLst/>
          </a:prstGeom>
          <a:ln w="12700">
            <a:miter lim="400000"/>
          </a:ln>
        </p:spPr>
      </p:pic>
      <p:pic>
        <p:nvPicPr>
          <p:cNvPr id="1944" name="page1image256.png"/>
          <p:cNvPicPr>
            <a:picLocks noChangeAspect="1"/>
          </p:cNvPicPr>
          <p:nvPr/>
        </p:nvPicPr>
        <p:blipFill>
          <a:blip r:embed="rId8">
            <a:extLst/>
          </a:blip>
          <a:stretch>
            <a:fillRect/>
          </a:stretch>
        </p:blipFill>
        <p:spPr>
          <a:xfrm>
            <a:off x="10813946" y="8119312"/>
            <a:ext cx="2756108" cy="1380485"/>
          </a:xfrm>
          <a:prstGeom prst="rect">
            <a:avLst/>
          </a:prstGeom>
          <a:ln w="12700">
            <a:miter lim="400000"/>
          </a:ln>
        </p:spPr>
      </p:pic>
      <p:sp>
        <p:nvSpPr>
          <p:cNvPr id="1945" name="Shape 1945"/>
          <p:cNvSpPr/>
          <p:nvPr/>
        </p:nvSpPr>
        <p:spPr>
          <a:xfrm>
            <a:off x="8591550" y="4754880"/>
            <a:ext cx="332740" cy="5994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defTabSz="1219200">
              <a:lnSpc>
                <a:spcPts val="2800"/>
              </a:lnSpc>
              <a:spcBef>
                <a:spcPts val="0"/>
              </a:spcBef>
              <a:defRPr sz="1200" b="0">
                <a:solidFill>
                  <a:srgbClr val="000000"/>
                </a:solidFill>
                <a:latin typeface="Times"/>
                <a:ea typeface="Times"/>
                <a:cs typeface="Times"/>
                <a:sym typeface="Times"/>
              </a:defRPr>
            </a:lvl1pPr>
          </a:lstStyle>
          <a:p>
            <a:r>
              <a:t> </a:t>
            </a:r>
          </a:p>
        </p:txBody>
      </p:sp>
      <p:pic>
        <p:nvPicPr>
          <p:cNvPr id="1946" name="pasted-image.tiff"/>
          <p:cNvPicPr>
            <a:picLocks noChangeAspect="1"/>
          </p:cNvPicPr>
          <p:nvPr/>
        </p:nvPicPr>
        <p:blipFill>
          <a:blip r:embed="rId9">
            <a:extLst/>
          </a:blip>
          <a:stretch>
            <a:fillRect/>
          </a:stretch>
        </p:blipFill>
        <p:spPr>
          <a:xfrm>
            <a:off x="10111155" y="10184496"/>
            <a:ext cx="4849601" cy="2725475"/>
          </a:xfrm>
          <a:prstGeom prst="rect">
            <a:avLst/>
          </a:prstGeom>
          <a:ln w="12700">
            <a:miter lim="400000"/>
          </a:ln>
        </p:spPr>
      </p:pic>
      <p:pic>
        <p:nvPicPr>
          <p:cNvPr id="1947" name="pasted-image.tiff"/>
          <p:cNvPicPr>
            <a:picLocks noChangeAspect="1"/>
          </p:cNvPicPr>
          <p:nvPr/>
        </p:nvPicPr>
        <p:blipFill>
          <a:blip r:embed="rId10">
            <a:extLst/>
          </a:blip>
          <a:stretch>
            <a:fillRect/>
          </a:stretch>
        </p:blipFill>
        <p:spPr>
          <a:xfrm>
            <a:off x="15053028" y="11126160"/>
            <a:ext cx="6575400" cy="842147"/>
          </a:xfrm>
          <a:prstGeom prst="rect">
            <a:avLst/>
          </a:prstGeom>
          <a:ln w="12700">
            <a:miter lim="400000"/>
          </a:ln>
        </p:spPr>
      </p:pic>
      <p:sp>
        <p:nvSpPr>
          <p:cNvPr id="1948" name="Shape 1948"/>
          <p:cNvSpPr/>
          <p:nvPr/>
        </p:nvSpPr>
        <p:spPr>
          <a:xfrm>
            <a:off x="-15208" y="2488054"/>
            <a:ext cx="24414417" cy="2400558"/>
          </a:xfrm>
          <a:prstGeom prst="rect">
            <a:avLst/>
          </a:prstGeom>
          <a:solidFill>
            <a:schemeClr val="accent4"/>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949" name="pasted-image.tiff"/>
          <p:cNvPicPr>
            <a:picLocks noChangeAspect="1"/>
          </p:cNvPicPr>
          <p:nvPr/>
        </p:nvPicPr>
        <p:blipFill>
          <a:blip r:embed="rId11">
            <a:extLst/>
          </a:blip>
          <a:stretch>
            <a:fillRect/>
          </a:stretch>
        </p:blipFill>
        <p:spPr>
          <a:xfrm>
            <a:off x="16446779" y="2998091"/>
            <a:ext cx="7200901" cy="1380484"/>
          </a:xfrm>
          <a:prstGeom prst="rect">
            <a:avLst/>
          </a:prstGeom>
          <a:ln w="12700">
            <a:miter lim="400000"/>
          </a:ln>
        </p:spPr>
      </p:pic>
      <p:pic>
        <p:nvPicPr>
          <p:cNvPr id="1950" name="pasted-image.tiff"/>
          <p:cNvPicPr>
            <a:picLocks noChangeAspect="1"/>
          </p:cNvPicPr>
          <p:nvPr/>
        </p:nvPicPr>
        <p:blipFill>
          <a:blip r:embed="rId12">
            <a:extLst/>
          </a:blip>
          <a:stretch>
            <a:fillRect/>
          </a:stretch>
        </p:blipFill>
        <p:spPr>
          <a:xfrm>
            <a:off x="1595659" y="3289406"/>
            <a:ext cx="6575400" cy="797853"/>
          </a:xfrm>
          <a:prstGeom prst="rect">
            <a:avLst/>
          </a:prstGeom>
          <a:ln w="12700">
            <a:miter lim="400000"/>
          </a:ln>
        </p:spPr>
      </p:pic>
      <p:pic>
        <p:nvPicPr>
          <p:cNvPr id="1951" name="pasted-image.tiff"/>
          <p:cNvPicPr>
            <a:picLocks noChangeAspect="1"/>
          </p:cNvPicPr>
          <p:nvPr/>
        </p:nvPicPr>
        <p:blipFill>
          <a:blip r:embed="rId13">
            <a:extLst/>
          </a:blip>
          <a:stretch>
            <a:fillRect/>
          </a:stretch>
        </p:blipFill>
        <p:spPr>
          <a:xfrm>
            <a:off x="9719380" y="3140311"/>
            <a:ext cx="5633151" cy="1096044"/>
          </a:xfrm>
          <a:prstGeom prst="rect">
            <a:avLst/>
          </a:prstGeom>
          <a:ln w="12700">
            <a:miter lim="400000"/>
          </a:ln>
        </p:spPr>
      </p:pic>
      <p:pic>
        <p:nvPicPr>
          <p:cNvPr id="1952" name="pasted-image.tiff"/>
          <p:cNvPicPr>
            <a:picLocks noChangeAspect="1"/>
          </p:cNvPicPr>
          <p:nvPr/>
        </p:nvPicPr>
        <p:blipFill>
          <a:blip r:embed="rId14">
            <a:extLst/>
          </a:blip>
          <a:stretch>
            <a:fillRect/>
          </a:stretch>
        </p:blipFill>
        <p:spPr>
          <a:xfrm>
            <a:off x="8904300" y="5389821"/>
            <a:ext cx="6575400" cy="2415658"/>
          </a:xfrm>
          <a:prstGeom prst="rect">
            <a:avLst/>
          </a:prstGeom>
          <a:ln w="12700">
            <a:miter lim="400000"/>
          </a:ln>
        </p:spPr>
      </p:pic>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57" name="Shape 1957"/>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58" name="Shape 1958"/>
          <p:cNvSpPr/>
          <p:nvPr/>
        </p:nvSpPr>
        <p:spPr>
          <a:xfrm>
            <a:off x="3073400" y="5077096"/>
            <a:ext cx="18730789" cy="5295632"/>
          </a:xfrm>
          <a:prstGeom prst="rect">
            <a:avLst/>
          </a:prstGeom>
          <a:gradFill>
            <a:gsLst>
              <a:gs pos="0">
                <a:srgbClr val="A7A7A7"/>
              </a:gs>
              <a:gs pos="100000">
                <a:srgbClr val="535353"/>
              </a:gs>
            </a:gsLst>
            <a:path path="circle">
              <a:fillToRect l="37721" t="-19636" r="62278" b="119636"/>
            </a:path>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59" name="Shape 1959"/>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960" name="Shape 1960"/>
          <p:cNvSpPr/>
          <p:nvPr/>
        </p:nvSpPr>
        <p:spPr>
          <a:xfrm>
            <a:off x="12358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61" name="Shape 1961"/>
          <p:cNvSpPr>
            <a:spLocks noGrp="1"/>
          </p:cNvSpPr>
          <p:nvPr>
            <p:ph type="sldNum" sz="quarter" idx="2"/>
          </p:nvPr>
        </p:nvSpPr>
        <p:spPr>
          <a:xfrm>
            <a:off x="23576061" y="12945582"/>
            <a:ext cx="395745"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106</a:t>
            </a:fld>
            <a:endParaRPr/>
          </a:p>
        </p:txBody>
      </p:sp>
      <p:sp>
        <p:nvSpPr>
          <p:cNvPr id="1962" name="Shape 1962"/>
          <p:cNvSpPr>
            <a:spLocks noGrp="1"/>
          </p:cNvSpPr>
          <p:nvPr>
            <p:ph type="title"/>
          </p:nvPr>
        </p:nvSpPr>
        <p:spPr>
          <a:xfrm>
            <a:off x="1565396" y="875901"/>
            <a:ext cx="21746796" cy="1405845"/>
          </a:xfrm>
          <a:prstGeom prst="rect">
            <a:avLst/>
          </a:prstGeom>
        </p:spPr>
        <p:txBody>
          <a:bodyPr/>
          <a:lstStyle>
            <a:lvl1pPr>
              <a:defRPr spc="-264">
                <a:latin typeface="Verdana"/>
                <a:ea typeface="Verdana"/>
                <a:cs typeface="Verdana"/>
                <a:sym typeface="Verdana"/>
              </a:defRPr>
            </a:lvl1pPr>
          </a:lstStyle>
          <a:p>
            <a:r>
              <a:t>HashiCorp Sentinel</a:t>
            </a:r>
          </a:p>
        </p:txBody>
      </p:sp>
      <p:sp>
        <p:nvSpPr>
          <p:cNvPr id="1963" name="Shape 1963"/>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Adopt proven software development practices for policy</a:t>
            </a:r>
          </a:p>
        </p:txBody>
      </p:sp>
      <p:sp>
        <p:nvSpPr>
          <p:cNvPr id="1964" name="Shape 1964"/>
          <p:cNvSpPr/>
          <p:nvPr/>
        </p:nvSpPr>
        <p:spPr>
          <a:xfrm>
            <a:off x="2536160" y="5258959"/>
            <a:ext cx="10197109" cy="6646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POLICY AS CODE with HashICorp Sentinel</a:t>
            </a:r>
          </a:p>
        </p:txBody>
      </p:sp>
      <p:sp>
        <p:nvSpPr>
          <p:cNvPr id="1965" name="Shape 1965"/>
          <p:cNvSpPr/>
          <p:nvPr/>
        </p:nvSpPr>
        <p:spPr>
          <a:xfrm>
            <a:off x="4728468" y="4119880"/>
            <a:ext cx="755413" cy="9804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a:solidFill>
                  <a:srgbClr val="A7A7A7"/>
                </a:solidFill>
              </a:defRPr>
            </a:lvl1pPr>
          </a:lstStyle>
          <a:p>
            <a:r>
              <a:t>+</a:t>
            </a:r>
          </a:p>
        </p:txBody>
      </p:sp>
      <p:sp>
        <p:nvSpPr>
          <p:cNvPr id="1966" name="Shape 1966"/>
          <p:cNvSpPr/>
          <p:nvPr/>
        </p:nvSpPr>
        <p:spPr>
          <a:xfrm>
            <a:off x="3969672" y="8246312"/>
            <a:ext cx="2662429" cy="1079501"/>
          </a:xfrm>
          <a:prstGeom prst="rect">
            <a:avLst/>
          </a:prstGeom>
          <a:ln w="254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6400" b="0">
                <a:solidFill>
                  <a:srgbClr val="A7A7A7"/>
                </a:solidFill>
                <a:latin typeface="Klavika Basic Medium"/>
                <a:ea typeface="Klavika Basic Medium"/>
                <a:cs typeface="Klavika Basic Medium"/>
                <a:sym typeface="Klavika Basic Medium"/>
              </a:defRPr>
            </a:lvl1pPr>
          </a:lstStyle>
          <a:p>
            <a:r>
              <a:t>CODIFY</a:t>
            </a:r>
          </a:p>
        </p:txBody>
      </p:sp>
      <p:sp>
        <p:nvSpPr>
          <p:cNvPr id="1967" name="Shape 1967"/>
          <p:cNvSpPr/>
          <p:nvPr/>
        </p:nvSpPr>
        <p:spPr>
          <a:xfrm>
            <a:off x="8292346" y="8246312"/>
            <a:ext cx="3310230" cy="1079501"/>
          </a:xfrm>
          <a:prstGeom prst="rect">
            <a:avLst/>
          </a:prstGeom>
          <a:ln w="254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6400" b="0">
                <a:solidFill>
                  <a:srgbClr val="A7A7A7"/>
                </a:solidFill>
                <a:latin typeface="Klavika Basic Medium"/>
                <a:ea typeface="Klavika Basic Medium"/>
                <a:cs typeface="Klavika Basic Medium"/>
                <a:sym typeface="Klavika Basic Medium"/>
              </a:defRPr>
            </a:lvl1pPr>
          </a:lstStyle>
          <a:p>
            <a:r>
              <a:t>VERSION</a:t>
            </a:r>
          </a:p>
        </p:txBody>
      </p:sp>
      <p:sp>
        <p:nvSpPr>
          <p:cNvPr id="1968" name="Shape 1968"/>
          <p:cNvSpPr/>
          <p:nvPr/>
        </p:nvSpPr>
        <p:spPr>
          <a:xfrm>
            <a:off x="16804394" y="8246312"/>
            <a:ext cx="4103524" cy="1079501"/>
          </a:xfrm>
          <a:prstGeom prst="rect">
            <a:avLst/>
          </a:prstGeom>
          <a:ln w="254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6400" b="0">
                <a:solidFill>
                  <a:srgbClr val="A7A7A7"/>
                </a:solidFill>
                <a:latin typeface="Klavika Basic Medium"/>
                <a:ea typeface="Klavika Basic Medium"/>
                <a:cs typeface="Klavika Basic Medium"/>
                <a:sym typeface="Klavika Basic Medium"/>
              </a:defRPr>
            </a:lvl1pPr>
          </a:lstStyle>
          <a:p>
            <a:r>
              <a:t>AUTOMATE</a:t>
            </a:r>
          </a:p>
        </p:txBody>
      </p:sp>
      <p:sp>
        <p:nvSpPr>
          <p:cNvPr id="1969" name="Shape 1969"/>
          <p:cNvSpPr/>
          <p:nvPr/>
        </p:nvSpPr>
        <p:spPr>
          <a:xfrm>
            <a:off x="13262821" y="8246312"/>
            <a:ext cx="1881328" cy="1079501"/>
          </a:xfrm>
          <a:prstGeom prst="rect">
            <a:avLst/>
          </a:prstGeom>
          <a:ln w="254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6400" b="0">
                <a:solidFill>
                  <a:srgbClr val="A7A7A7"/>
                </a:solidFill>
                <a:latin typeface="Klavika Basic Medium"/>
                <a:ea typeface="Klavika Basic Medium"/>
                <a:cs typeface="Klavika Basic Medium"/>
                <a:sym typeface="Klavika Basic Medium"/>
              </a:defRPr>
            </a:lvl1pPr>
          </a:lstStyle>
          <a:p>
            <a:r>
              <a:t>TEST</a:t>
            </a:r>
          </a:p>
        </p:txBody>
      </p:sp>
      <p:grpSp>
        <p:nvGrpSpPr>
          <p:cNvPr id="1973" name="Group 1973"/>
          <p:cNvGrpSpPr/>
          <p:nvPr/>
        </p:nvGrpSpPr>
        <p:grpSpPr>
          <a:xfrm>
            <a:off x="4448871" y="7304541"/>
            <a:ext cx="1704031" cy="840741"/>
            <a:chOff x="0" y="0"/>
            <a:chExt cx="1704029" cy="840740"/>
          </a:xfrm>
        </p:grpSpPr>
        <p:sp>
          <p:nvSpPr>
            <p:cNvPr id="1970" name="Shape 1970"/>
            <p:cNvSpPr/>
            <p:nvPr/>
          </p:nvSpPr>
          <p:spPr>
            <a:xfrm>
              <a:off x="0" y="142766"/>
              <a:ext cx="460513" cy="5296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0911"/>
                  </a:lnTo>
                  <a:lnTo>
                    <a:pt x="21600" y="21600"/>
                  </a:lnTo>
                </a:path>
              </a:pathLst>
            </a:custGeom>
            <a:noFill/>
            <a:ln w="50800" cap="flat">
              <a:solidFill>
                <a:srgbClr val="A7A7A7"/>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71" name="Shape 1971"/>
            <p:cNvSpPr/>
            <p:nvPr/>
          </p:nvSpPr>
          <p:spPr>
            <a:xfrm>
              <a:off x="1243516" y="142766"/>
              <a:ext cx="460514" cy="5296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911"/>
                  </a:lnTo>
                  <a:lnTo>
                    <a:pt x="0" y="21600"/>
                  </a:lnTo>
                </a:path>
              </a:pathLst>
            </a:custGeom>
            <a:noFill/>
            <a:ln w="50800" cap="flat">
              <a:solidFill>
                <a:srgbClr val="A7A7A7"/>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72" name="Shape 1972"/>
            <p:cNvSpPr/>
            <p:nvPr/>
          </p:nvSpPr>
          <p:spPr>
            <a:xfrm flipH="1">
              <a:off x="581903" y="0"/>
              <a:ext cx="494219" cy="840741"/>
            </a:xfrm>
            <a:prstGeom prst="line">
              <a:avLst/>
            </a:prstGeom>
            <a:noFill/>
            <a:ln w="50800" cap="flat">
              <a:solidFill>
                <a:srgbClr val="A7A7A7"/>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solidFill>
                    <a:srgbClr val="000000"/>
                  </a:solidFill>
                  <a:latin typeface="Arial"/>
                  <a:ea typeface="Arial"/>
                  <a:cs typeface="Arial"/>
                  <a:sym typeface="Arial"/>
                </a:defRPr>
              </a:pPr>
              <a:endParaRPr/>
            </a:p>
          </p:txBody>
        </p:sp>
      </p:grpSp>
      <p:grpSp>
        <p:nvGrpSpPr>
          <p:cNvPr id="1979" name="Group 1979"/>
          <p:cNvGrpSpPr/>
          <p:nvPr/>
        </p:nvGrpSpPr>
        <p:grpSpPr>
          <a:xfrm>
            <a:off x="18248545" y="7053805"/>
            <a:ext cx="1215222" cy="1021053"/>
            <a:chOff x="0" y="0"/>
            <a:chExt cx="1215220" cy="1021052"/>
          </a:xfrm>
        </p:grpSpPr>
        <p:sp>
          <p:nvSpPr>
            <p:cNvPr id="1974" name="Shape 1974"/>
            <p:cNvSpPr/>
            <p:nvPr/>
          </p:nvSpPr>
          <p:spPr>
            <a:xfrm>
              <a:off x="14366" y="244736"/>
              <a:ext cx="674107" cy="7331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6896"/>
                  </a:lnTo>
                  <a:cubicBezTo>
                    <a:pt x="0" y="19488"/>
                    <a:pt x="2334" y="21600"/>
                    <a:pt x="5156" y="21600"/>
                  </a:cubicBezTo>
                  <a:lnTo>
                    <a:pt x="21600" y="21600"/>
                  </a:lnTo>
                </a:path>
              </a:pathLst>
            </a:custGeom>
            <a:noFill/>
            <a:ln w="50800" cap="flat">
              <a:solidFill>
                <a:srgbClr val="A7A7A7"/>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75" name="Shape 1975"/>
            <p:cNvSpPr/>
            <p:nvPr/>
          </p:nvSpPr>
          <p:spPr>
            <a:xfrm flipV="1">
              <a:off x="1134901" y="239938"/>
              <a:ext cx="4788" cy="225543"/>
            </a:xfrm>
            <a:prstGeom prst="line">
              <a:avLst/>
            </a:prstGeom>
            <a:noFill/>
            <a:ln w="50800" cap="flat">
              <a:solidFill>
                <a:srgbClr val="A7A7A7"/>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solidFill>
                    <a:srgbClr val="000000"/>
                  </a:solidFill>
                  <a:latin typeface="Arial"/>
                  <a:ea typeface="Arial"/>
                  <a:cs typeface="Arial"/>
                  <a:sym typeface="Arial"/>
                </a:defRPr>
              </a:pPr>
              <a:endParaRPr/>
            </a:p>
          </p:txBody>
        </p:sp>
        <p:sp>
          <p:nvSpPr>
            <p:cNvPr id="1976" name="Shape 1976"/>
            <p:cNvSpPr/>
            <p:nvPr/>
          </p:nvSpPr>
          <p:spPr>
            <a:xfrm>
              <a:off x="881105" y="638236"/>
              <a:ext cx="209609" cy="2436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0800"/>
                  </a:lnTo>
                  <a:lnTo>
                    <a:pt x="0" y="0"/>
                  </a:lnTo>
                  <a:lnTo>
                    <a:pt x="0" y="21600"/>
                  </a:lnTo>
                </a:path>
              </a:pathLst>
            </a:custGeom>
            <a:noFill/>
            <a:ln w="50800" cap="flat">
              <a:solidFill>
                <a:srgbClr val="A7A7A7"/>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977" name="Shape 1977"/>
            <p:cNvSpPr/>
            <p:nvPr/>
          </p:nvSpPr>
          <p:spPr>
            <a:xfrm>
              <a:off x="0" y="0"/>
              <a:ext cx="1148184" cy="162064"/>
            </a:xfrm>
            <a:custGeom>
              <a:avLst/>
              <a:gdLst/>
              <a:ahLst/>
              <a:cxnLst>
                <a:cxn ang="0">
                  <a:pos x="wd2" y="hd2"/>
                </a:cxn>
                <a:cxn ang="5400000">
                  <a:pos x="wd2" y="hd2"/>
                </a:cxn>
                <a:cxn ang="10800000">
                  <a:pos x="wd2" y="hd2"/>
                </a:cxn>
                <a:cxn ang="16200000">
                  <a:pos x="wd2" y="hd2"/>
                </a:cxn>
              </a:cxnLst>
              <a:rect l="0" t="0" r="r" b="b"/>
              <a:pathLst>
                <a:path w="21600" h="21600" extrusionOk="0">
                  <a:moveTo>
                    <a:pt x="10810" y="21600"/>
                  </a:moveTo>
                  <a:lnTo>
                    <a:pt x="0" y="21600"/>
                  </a:lnTo>
                  <a:lnTo>
                    <a:pt x="0" y="0"/>
                  </a:lnTo>
                  <a:lnTo>
                    <a:pt x="21600" y="0"/>
                  </a:lnTo>
                  <a:lnTo>
                    <a:pt x="21600" y="21600"/>
                  </a:lnTo>
                  <a:lnTo>
                    <a:pt x="10810" y="21600"/>
                  </a:lnTo>
                </a:path>
              </a:pathLst>
            </a:custGeom>
            <a:noFill/>
            <a:ln w="50800" cap="flat">
              <a:solidFill>
                <a:srgbClr val="A7A7A7"/>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978" name="Shape 1978"/>
            <p:cNvSpPr/>
            <p:nvPr/>
          </p:nvSpPr>
          <p:spPr>
            <a:xfrm>
              <a:off x="679981" y="484676"/>
              <a:ext cx="535240" cy="536377"/>
            </a:xfrm>
            <a:custGeom>
              <a:avLst/>
              <a:gdLst/>
              <a:ahLst/>
              <a:cxnLst>
                <a:cxn ang="0">
                  <a:pos x="wd2" y="hd2"/>
                </a:cxn>
                <a:cxn ang="5400000">
                  <a:pos x="wd2" y="hd2"/>
                </a:cxn>
                <a:cxn ang="10800000">
                  <a:pos x="wd2" y="hd2"/>
                </a:cxn>
                <a:cxn ang="16200000">
                  <a:pos x="wd2" y="hd2"/>
                </a:cxn>
              </a:cxnLst>
              <a:rect l="0" t="0" r="r" b="b"/>
              <a:pathLst>
                <a:path w="21600" h="21600" extrusionOk="0">
                  <a:moveTo>
                    <a:pt x="21600" y="10778"/>
                  </a:moveTo>
                  <a:cubicBezTo>
                    <a:pt x="21600" y="12794"/>
                    <a:pt x="21118" y="14458"/>
                    <a:pt x="20154" y="16211"/>
                  </a:cubicBezTo>
                  <a:cubicBezTo>
                    <a:pt x="19146" y="17920"/>
                    <a:pt x="17876" y="19146"/>
                    <a:pt x="16167" y="20154"/>
                  </a:cubicBezTo>
                  <a:cubicBezTo>
                    <a:pt x="14415" y="21118"/>
                    <a:pt x="12750" y="21600"/>
                    <a:pt x="10778" y="21600"/>
                  </a:cubicBezTo>
                  <a:cubicBezTo>
                    <a:pt x="8763" y="21600"/>
                    <a:pt x="7098" y="21118"/>
                    <a:pt x="5389" y="20154"/>
                  </a:cubicBezTo>
                  <a:cubicBezTo>
                    <a:pt x="3680" y="19146"/>
                    <a:pt x="2410" y="17920"/>
                    <a:pt x="1446" y="16211"/>
                  </a:cubicBezTo>
                  <a:cubicBezTo>
                    <a:pt x="438" y="14458"/>
                    <a:pt x="0" y="12750"/>
                    <a:pt x="0" y="10778"/>
                  </a:cubicBezTo>
                  <a:cubicBezTo>
                    <a:pt x="0" y="8763"/>
                    <a:pt x="438" y="7098"/>
                    <a:pt x="1446" y="5389"/>
                  </a:cubicBezTo>
                  <a:cubicBezTo>
                    <a:pt x="2410" y="3680"/>
                    <a:pt x="3680" y="2454"/>
                    <a:pt x="5389" y="1446"/>
                  </a:cubicBezTo>
                  <a:cubicBezTo>
                    <a:pt x="7098" y="438"/>
                    <a:pt x="8806" y="0"/>
                    <a:pt x="10778" y="0"/>
                  </a:cubicBezTo>
                  <a:cubicBezTo>
                    <a:pt x="12794" y="0"/>
                    <a:pt x="14415" y="438"/>
                    <a:pt x="16167" y="1446"/>
                  </a:cubicBezTo>
                  <a:cubicBezTo>
                    <a:pt x="17876" y="2454"/>
                    <a:pt x="19146" y="3680"/>
                    <a:pt x="20154" y="5389"/>
                  </a:cubicBezTo>
                  <a:cubicBezTo>
                    <a:pt x="21118" y="7098"/>
                    <a:pt x="21600" y="8806"/>
                    <a:pt x="21600" y="10778"/>
                  </a:cubicBezTo>
                </a:path>
              </a:pathLst>
            </a:custGeom>
            <a:noFill/>
            <a:ln w="50800" cap="flat">
              <a:solidFill>
                <a:srgbClr val="A7A7A7"/>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grpSp>
      <p:grpSp>
        <p:nvGrpSpPr>
          <p:cNvPr id="1984" name="Group 1984"/>
          <p:cNvGrpSpPr/>
          <p:nvPr/>
        </p:nvGrpSpPr>
        <p:grpSpPr>
          <a:xfrm>
            <a:off x="13628845" y="7073959"/>
            <a:ext cx="1149280" cy="980746"/>
            <a:chOff x="0" y="0"/>
            <a:chExt cx="1149278" cy="980744"/>
          </a:xfrm>
        </p:grpSpPr>
        <p:sp>
          <p:nvSpPr>
            <p:cNvPr id="1980" name="Shape 1980"/>
            <p:cNvSpPr/>
            <p:nvPr/>
          </p:nvSpPr>
          <p:spPr>
            <a:xfrm>
              <a:off x="316349" y="500545"/>
              <a:ext cx="133128" cy="1529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800"/>
                  </a:lnTo>
                  <a:lnTo>
                    <a:pt x="0" y="21600"/>
                  </a:lnTo>
                </a:path>
              </a:pathLst>
            </a:custGeom>
            <a:noFill/>
            <a:ln w="50800" cap="flat">
              <a:solidFill>
                <a:srgbClr val="A7A7A7"/>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81" name="Shape 1981"/>
            <p:cNvSpPr/>
            <p:nvPr/>
          </p:nvSpPr>
          <p:spPr>
            <a:xfrm>
              <a:off x="14377" y="240647"/>
              <a:ext cx="1120521" cy="74009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6903"/>
                  </a:lnTo>
                  <a:cubicBezTo>
                    <a:pt x="21600" y="19491"/>
                    <a:pt x="20199" y="21600"/>
                    <a:pt x="18505" y="21600"/>
                  </a:cubicBezTo>
                  <a:lnTo>
                    <a:pt x="3095" y="21600"/>
                  </a:lnTo>
                  <a:cubicBezTo>
                    <a:pt x="1401" y="21600"/>
                    <a:pt x="0" y="19491"/>
                    <a:pt x="0" y="16903"/>
                  </a:cubicBezTo>
                  <a:lnTo>
                    <a:pt x="0" y="0"/>
                  </a:lnTo>
                </a:path>
              </a:pathLst>
            </a:custGeom>
            <a:noFill/>
            <a:ln w="50800" cap="flat">
              <a:solidFill>
                <a:srgbClr val="A7A7A7"/>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82" name="Shape 1982"/>
            <p:cNvSpPr/>
            <p:nvPr/>
          </p:nvSpPr>
          <p:spPr>
            <a:xfrm>
              <a:off x="0" y="0"/>
              <a:ext cx="1149279" cy="162535"/>
            </a:xfrm>
            <a:custGeom>
              <a:avLst/>
              <a:gdLst/>
              <a:ahLst/>
              <a:cxnLst>
                <a:cxn ang="0">
                  <a:pos x="wd2" y="hd2"/>
                </a:cxn>
                <a:cxn ang="5400000">
                  <a:pos x="wd2" y="hd2"/>
                </a:cxn>
                <a:cxn ang="10800000">
                  <a:pos x="wd2" y="hd2"/>
                </a:cxn>
                <a:cxn ang="16200000">
                  <a:pos x="wd2" y="hd2"/>
                </a:cxn>
              </a:cxnLst>
              <a:rect l="0" t="0" r="r" b="b"/>
              <a:pathLst>
                <a:path w="21600" h="21600" extrusionOk="0">
                  <a:moveTo>
                    <a:pt x="10790" y="21600"/>
                  </a:moveTo>
                  <a:lnTo>
                    <a:pt x="0" y="21600"/>
                  </a:lnTo>
                  <a:lnTo>
                    <a:pt x="0" y="0"/>
                  </a:lnTo>
                  <a:lnTo>
                    <a:pt x="21600" y="0"/>
                  </a:lnTo>
                  <a:lnTo>
                    <a:pt x="21600" y="21600"/>
                  </a:lnTo>
                  <a:lnTo>
                    <a:pt x="10790" y="21600"/>
                  </a:lnTo>
                </a:path>
              </a:pathLst>
            </a:custGeom>
            <a:noFill/>
            <a:ln w="50800" cap="flat">
              <a:solidFill>
                <a:srgbClr val="A7A7A7"/>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983" name="Shape 1983"/>
            <p:cNvSpPr/>
            <p:nvPr/>
          </p:nvSpPr>
          <p:spPr>
            <a:xfrm>
              <a:off x="479317" y="707500"/>
              <a:ext cx="321143" cy="4816"/>
            </a:xfrm>
            <a:prstGeom prst="line">
              <a:avLst/>
            </a:prstGeom>
            <a:noFill/>
            <a:ln w="50800" cap="flat">
              <a:solidFill>
                <a:srgbClr val="A7A7A7"/>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solidFill>
                    <a:srgbClr val="000000"/>
                  </a:solidFill>
                  <a:latin typeface="Arial"/>
                  <a:ea typeface="Arial"/>
                  <a:cs typeface="Arial"/>
                  <a:sym typeface="Arial"/>
                </a:defRPr>
              </a:pPr>
              <a:endParaRPr/>
            </a:p>
          </p:txBody>
        </p:sp>
      </p:grpSp>
      <p:grpSp>
        <p:nvGrpSpPr>
          <p:cNvPr id="1992" name="Group 1992"/>
          <p:cNvGrpSpPr/>
          <p:nvPr/>
        </p:nvGrpSpPr>
        <p:grpSpPr>
          <a:xfrm>
            <a:off x="9358171" y="7149064"/>
            <a:ext cx="1178579" cy="830536"/>
            <a:chOff x="0" y="0"/>
            <a:chExt cx="1178578" cy="830534"/>
          </a:xfrm>
        </p:grpSpPr>
        <p:sp>
          <p:nvSpPr>
            <p:cNvPr id="1985" name="Shape 1985"/>
            <p:cNvSpPr/>
            <p:nvPr/>
          </p:nvSpPr>
          <p:spPr>
            <a:xfrm>
              <a:off x="398021" y="0"/>
              <a:ext cx="348971" cy="215224"/>
            </a:xfrm>
            <a:custGeom>
              <a:avLst/>
              <a:gdLst/>
              <a:ahLst/>
              <a:cxnLst>
                <a:cxn ang="0">
                  <a:pos x="wd2" y="hd2"/>
                </a:cxn>
                <a:cxn ang="5400000">
                  <a:pos x="wd2" y="hd2"/>
                </a:cxn>
                <a:cxn ang="10800000">
                  <a:pos x="wd2" y="hd2"/>
                </a:cxn>
                <a:cxn ang="16200000">
                  <a:pos x="wd2" y="hd2"/>
                </a:cxn>
              </a:cxnLst>
              <a:rect l="0" t="0" r="r" b="b"/>
              <a:pathLst>
                <a:path w="21600" h="21600" extrusionOk="0">
                  <a:moveTo>
                    <a:pt x="10766" y="21600"/>
                  </a:moveTo>
                  <a:lnTo>
                    <a:pt x="0" y="21600"/>
                  </a:lnTo>
                  <a:lnTo>
                    <a:pt x="0" y="0"/>
                  </a:lnTo>
                  <a:lnTo>
                    <a:pt x="21600" y="0"/>
                  </a:lnTo>
                  <a:lnTo>
                    <a:pt x="21600" y="21600"/>
                  </a:lnTo>
                  <a:lnTo>
                    <a:pt x="10766" y="21600"/>
                  </a:lnTo>
                </a:path>
              </a:pathLst>
            </a:custGeom>
            <a:noFill/>
            <a:ln w="50800" cap="flat">
              <a:solidFill>
                <a:srgbClr val="A7A7A7"/>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986" name="Shape 1986"/>
            <p:cNvSpPr/>
            <p:nvPr/>
          </p:nvSpPr>
          <p:spPr>
            <a:xfrm>
              <a:off x="0" y="615311"/>
              <a:ext cx="348973" cy="215224"/>
            </a:xfrm>
            <a:custGeom>
              <a:avLst/>
              <a:gdLst/>
              <a:ahLst/>
              <a:cxnLst>
                <a:cxn ang="0">
                  <a:pos x="wd2" y="hd2"/>
                </a:cxn>
                <a:cxn ang="5400000">
                  <a:pos x="wd2" y="hd2"/>
                </a:cxn>
                <a:cxn ang="10800000">
                  <a:pos x="wd2" y="hd2"/>
                </a:cxn>
                <a:cxn ang="16200000">
                  <a:pos x="wd2" y="hd2"/>
                </a:cxn>
              </a:cxnLst>
              <a:rect l="0" t="0" r="r" b="b"/>
              <a:pathLst>
                <a:path w="21600" h="21600" extrusionOk="0">
                  <a:moveTo>
                    <a:pt x="10766" y="21600"/>
                  </a:moveTo>
                  <a:lnTo>
                    <a:pt x="0" y="21600"/>
                  </a:lnTo>
                  <a:lnTo>
                    <a:pt x="0" y="0"/>
                  </a:lnTo>
                  <a:lnTo>
                    <a:pt x="21600" y="0"/>
                  </a:lnTo>
                  <a:lnTo>
                    <a:pt x="21600" y="21600"/>
                  </a:lnTo>
                  <a:lnTo>
                    <a:pt x="10766" y="21600"/>
                  </a:lnTo>
                </a:path>
              </a:pathLst>
            </a:custGeom>
            <a:noFill/>
            <a:ln w="50800" cap="flat">
              <a:solidFill>
                <a:srgbClr val="A7A7A7"/>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987" name="Shape 1987"/>
            <p:cNvSpPr/>
            <p:nvPr/>
          </p:nvSpPr>
          <p:spPr>
            <a:xfrm>
              <a:off x="829608" y="615311"/>
              <a:ext cx="348971" cy="215224"/>
            </a:xfrm>
            <a:custGeom>
              <a:avLst/>
              <a:gdLst/>
              <a:ahLst/>
              <a:cxnLst>
                <a:cxn ang="0">
                  <a:pos x="wd2" y="hd2"/>
                </a:cxn>
                <a:cxn ang="5400000">
                  <a:pos x="wd2" y="hd2"/>
                </a:cxn>
                <a:cxn ang="10800000">
                  <a:pos x="wd2" y="hd2"/>
                </a:cxn>
                <a:cxn ang="16200000">
                  <a:pos x="wd2" y="hd2"/>
                </a:cxn>
              </a:cxnLst>
              <a:rect l="0" t="0" r="r" b="b"/>
              <a:pathLst>
                <a:path w="21600" h="21600" extrusionOk="0">
                  <a:moveTo>
                    <a:pt x="10766" y="21600"/>
                  </a:moveTo>
                  <a:lnTo>
                    <a:pt x="0" y="21600"/>
                  </a:lnTo>
                  <a:lnTo>
                    <a:pt x="0" y="0"/>
                  </a:lnTo>
                  <a:lnTo>
                    <a:pt x="21600" y="0"/>
                  </a:lnTo>
                  <a:lnTo>
                    <a:pt x="21600" y="21600"/>
                  </a:lnTo>
                  <a:lnTo>
                    <a:pt x="10766" y="21600"/>
                  </a:lnTo>
                </a:path>
              </a:pathLst>
            </a:custGeom>
            <a:noFill/>
            <a:ln w="50800" cap="flat">
              <a:solidFill>
                <a:srgbClr val="A7A7A7"/>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988" name="Shape 1988"/>
            <p:cNvSpPr/>
            <p:nvPr/>
          </p:nvSpPr>
          <p:spPr>
            <a:xfrm>
              <a:off x="91114" y="427834"/>
              <a:ext cx="987857" cy="4807"/>
            </a:xfrm>
            <a:prstGeom prst="line">
              <a:avLst/>
            </a:prstGeom>
            <a:noFill/>
            <a:ln w="50800" cap="flat">
              <a:solidFill>
                <a:srgbClr val="A7A7A7"/>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solidFill>
                    <a:srgbClr val="000000"/>
                  </a:solidFill>
                  <a:latin typeface="Arial"/>
                  <a:ea typeface="Arial"/>
                  <a:cs typeface="Arial"/>
                  <a:sym typeface="Arial"/>
                </a:defRPr>
              </a:pPr>
              <a:endParaRPr/>
            </a:p>
          </p:txBody>
        </p:sp>
        <p:sp>
          <p:nvSpPr>
            <p:cNvPr id="1989" name="Shape 1989"/>
            <p:cNvSpPr/>
            <p:nvPr/>
          </p:nvSpPr>
          <p:spPr>
            <a:xfrm>
              <a:off x="594631" y="311382"/>
              <a:ext cx="1" cy="102030"/>
            </a:xfrm>
            <a:prstGeom prst="line">
              <a:avLst/>
            </a:prstGeom>
            <a:noFill/>
            <a:ln w="50800" cap="flat">
              <a:solidFill>
                <a:srgbClr val="A7A7A7"/>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solidFill>
                    <a:srgbClr val="000000"/>
                  </a:solidFill>
                  <a:latin typeface="Arial"/>
                  <a:ea typeface="Arial"/>
                  <a:cs typeface="Arial"/>
                  <a:sym typeface="Arial"/>
                </a:defRPr>
              </a:pPr>
              <a:endParaRPr/>
            </a:p>
          </p:txBody>
        </p:sp>
        <p:sp>
          <p:nvSpPr>
            <p:cNvPr id="1990" name="Shape 1990"/>
            <p:cNvSpPr/>
            <p:nvPr/>
          </p:nvSpPr>
          <p:spPr>
            <a:xfrm>
              <a:off x="187022" y="427835"/>
              <a:ext cx="4795" cy="105757"/>
            </a:xfrm>
            <a:prstGeom prst="line">
              <a:avLst/>
            </a:prstGeom>
            <a:noFill/>
            <a:ln w="50800" cap="flat">
              <a:solidFill>
                <a:srgbClr val="A7A7A7"/>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solidFill>
                    <a:srgbClr val="000000"/>
                  </a:solidFill>
                  <a:latin typeface="Arial"/>
                  <a:ea typeface="Arial"/>
                  <a:cs typeface="Arial"/>
                  <a:sym typeface="Arial"/>
                </a:defRPr>
              </a:pPr>
              <a:endParaRPr/>
            </a:p>
          </p:txBody>
        </p:sp>
        <p:sp>
          <p:nvSpPr>
            <p:cNvPr id="1991" name="Shape 1991"/>
            <p:cNvSpPr/>
            <p:nvPr/>
          </p:nvSpPr>
          <p:spPr>
            <a:xfrm>
              <a:off x="987856" y="427835"/>
              <a:ext cx="4797" cy="105757"/>
            </a:xfrm>
            <a:prstGeom prst="line">
              <a:avLst/>
            </a:prstGeom>
            <a:noFill/>
            <a:ln w="50800" cap="flat">
              <a:solidFill>
                <a:srgbClr val="A7A7A7"/>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solidFill>
                    <a:srgbClr val="000000"/>
                  </a:solidFill>
                  <a:latin typeface="Arial"/>
                  <a:ea typeface="Arial"/>
                  <a:cs typeface="Arial"/>
                  <a:sym typeface="Arial"/>
                </a:defRPr>
              </a:pPr>
              <a:endParaRPr/>
            </a:p>
          </p:txBody>
        </p:sp>
      </p:gr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94" name="Shape 1994"/>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95" name="Shape 1995"/>
          <p:cNvSpPr/>
          <p:nvPr/>
        </p:nvSpPr>
        <p:spPr>
          <a:xfrm>
            <a:off x="3073400" y="5077096"/>
            <a:ext cx="18730789" cy="5295632"/>
          </a:xfrm>
          <a:prstGeom prst="rect">
            <a:avLst/>
          </a:prstGeom>
          <a:gradFill>
            <a:gsLst>
              <a:gs pos="0">
                <a:srgbClr val="A7A7A7"/>
              </a:gs>
              <a:gs pos="100000">
                <a:srgbClr val="535353"/>
              </a:gs>
            </a:gsLst>
            <a:path path="circle">
              <a:fillToRect l="37721" t="-19636" r="62278" b="119636"/>
            </a:path>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96" name="Shape 1996"/>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997" name="Shape 1997"/>
          <p:cNvSpPr/>
          <p:nvPr/>
        </p:nvSpPr>
        <p:spPr>
          <a:xfrm>
            <a:off x="12358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98" name="Shape 1998"/>
          <p:cNvSpPr>
            <a:spLocks noGrp="1"/>
          </p:cNvSpPr>
          <p:nvPr>
            <p:ph type="sldNum" sz="quarter" idx="2"/>
          </p:nvPr>
        </p:nvSpPr>
        <p:spPr>
          <a:xfrm>
            <a:off x="23576061" y="12945582"/>
            <a:ext cx="395745"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107</a:t>
            </a:fld>
            <a:endParaRPr/>
          </a:p>
        </p:txBody>
      </p:sp>
      <p:sp>
        <p:nvSpPr>
          <p:cNvPr id="1999" name="Shape 1999"/>
          <p:cNvSpPr>
            <a:spLocks noGrp="1"/>
          </p:cNvSpPr>
          <p:nvPr>
            <p:ph type="title"/>
          </p:nvPr>
        </p:nvSpPr>
        <p:spPr>
          <a:xfrm>
            <a:off x="1565396" y="875901"/>
            <a:ext cx="21746796" cy="1405845"/>
          </a:xfrm>
          <a:prstGeom prst="rect">
            <a:avLst/>
          </a:prstGeom>
        </p:spPr>
        <p:txBody>
          <a:bodyPr/>
          <a:lstStyle>
            <a:lvl1pPr>
              <a:defRPr spc="-264">
                <a:latin typeface="Verdana"/>
                <a:ea typeface="Verdana"/>
                <a:cs typeface="Verdana"/>
                <a:sym typeface="Verdana"/>
              </a:defRPr>
            </a:lvl1pPr>
          </a:lstStyle>
          <a:p>
            <a:r>
              <a:t>HashiCorp Sentinel</a:t>
            </a:r>
          </a:p>
        </p:txBody>
      </p:sp>
      <p:sp>
        <p:nvSpPr>
          <p:cNvPr id="2000" name="Shape 2000"/>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sp>
        <p:nvSpPr>
          <p:cNvPr id="2001" name="Shape 2001"/>
          <p:cNvSpPr/>
          <p:nvPr/>
        </p:nvSpPr>
        <p:spPr>
          <a:xfrm>
            <a:off x="2536160" y="5258959"/>
            <a:ext cx="10197109" cy="6646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POLICY AS CODE with HashICorp Sentinel</a:t>
            </a:r>
          </a:p>
        </p:txBody>
      </p:sp>
      <p:sp>
        <p:nvSpPr>
          <p:cNvPr id="2002" name="Shape 2002"/>
          <p:cNvSpPr/>
          <p:nvPr/>
        </p:nvSpPr>
        <p:spPr>
          <a:xfrm>
            <a:off x="4728468" y="4119880"/>
            <a:ext cx="755413" cy="9804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a:solidFill>
                  <a:srgbClr val="A7A7A7"/>
                </a:solidFill>
              </a:defRPr>
            </a:lvl1pPr>
          </a:lstStyle>
          <a:p>
            <a:r>
              <a:t>+</a:t>
            </a:r>
          </a:p>
        </p:txBody>
      </p:sp>
      <p:sp>
        <p:nvSpPr>
          <p:cNvPr id="2003" name="Shape 2003"/>
          <p:cNvSpPr/>
          <p:nvPr/>
        </p:nvSpPr>
        <p:spPr>
          <a:xfrm>
            <a:off x="4548364" y="6075883"/>
            <a:ext cx="2338686" cy="660401"/>
          </a:xfrm>
          <a:prstGeom prst="rect">
            <a:avLst/>
          </a:prstGeom>
          <a:ln w="254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sz="3600" b="0">
                <a:latin typeface="Verdana"/>
                <a:ea typeface="Verdana"/>
                <a:cs typeface="Verdana"/>
                <a:sym typeface="Verdana"/>
              </a:defRPr>
            </a:lvl1pPr>
          </a:lstStyle>
          <a:p>
            <a:r>
              <a:t>Language</a:t>
            </a:r>
          </a:p>
        </p:txBody>
      </p:sp>
      <p:sp>
        <p:nvSpPr>
          <p:cNvPr id="2004" name="Shape 2004"/>
          <p:cNvSpPr/>
          <p:nvPr/>
        </p:nvSpPr>
        <p:spPr>
          <a:xfrm>
            <a:off x="4548364" y="6932104"/>
            <a:ext cx="5251773" cy="660401"/>
          </a:xfrm>
          <a:prstGeom prst="rect">
            <a:avLst/>
          </a:prstGeom>
          <a:ln w="254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sz="3600" b="0">
                <a:latin typeface="Verdana"/>
                <a:ea typeface="Verdana"/>
                <a:cs typeface="Verdana"/>
                <a:sym typeface="Verdana"/>
              </a:defRPr>
            </a:lvl1pPr>
          </a:lstStyle>
          <a:p>
            <a:r>
              <a:t>Embedded Framework</a:t>
            </a:r>
          </a:p>
        </p:txBody>
      </p:sp>
      <p:sp>
        <p:nvSpPr>
          <p:cNvPr id="2005" name="Shape 2005"/>
          <p:cNvSpPr/>
          <p:nvPr/>
        </p:nvSpPr>
        <p:spPr>
          <a:xfrm>
            <a:off x="4528247" y="7788325"/>
            <a:ext cx="2225056" cy="660401"/>
          </a:xfrm>
          <a:prstGeom prst="rect">
            <a:avLst/>
          </a:prstGeom>
          <a:ln w="254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sz="3600" b="0">
                <a:latin typeface="Verdana"/>
                <a:ea typeface="Verdana"/>
                <a:cs typeface="Verdana"/>
                <a:sym typeface="Verdana"/>
              </a:defRPr>
            </a:lvl1pPr>
          </a:lstStyle>
          <a:p>
            <a:r>
              <a:t>Workflow</a:t>
            </a:r>
          </a:p>
        </p:txBody>
      </p:sp>
      <p:sp>
        <p:nvSpPr>
          <p:cNvPr id="2006" name="Shape 2006"/>
          <p:cNvSpPr/>
          <p:nvPr/>
        </p:nvSpPr>
        <p:spPr>
          <a:xfrm>
            <a:off x="4573764" y="8644546"/>
            <a:ext cx="4298752" cy="660401"/>
          </a:xfrm>
          <a:prstGeom prst="rect">
            <a:avLst/>
          </a:prstGeom>
          <a:ln w="254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sz="3600" b="0">
                <a:latin typeface="Verdana"/>
                <a:ea typeface="Verdana"/>
                <a:cs typeface="Verdana"/>
                <a:sym typeface="Verdana"/>
              </a:defRPr>
            </a:lvl1pPr>
          </a:lstStyle>
          <a:p>
            <a:r>
              <a:t>Import Ecosystem</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sp>
        <p:nvSpPr>
          <p:cNvPr id="2" name="Text Placeholder 1">
            <a:extLst>
              <a:ext uri="{FF2B5EF4-FFF2-40B4-BE49-F238E27FC236}">
                <a16:creationId xmlns:a16="http://schemas.microsoft.com/office/drawing/2014/main" id="{0DCA63EF-F9D5-7F41-998D-1C8A9E071390}"/>
              </a:ext>
            </a:extLst>
          </p:cNvPr>
          <p:cNvSpPr>
            <a:spLocks noGrp="1"/>
          </p:cNvSpPr>
          <p:nvPr>
            <p:ph type="body" sz="half" idx="1"/>
          </p:nvPr>
        </p:nvSpPr>
        <p:spPr/>
        <p:txBody>
          <a:bodyPr/>
          <a:lstStyle/>
          <a:p>
            <a:r>
              <a:rPr lang="en-US" dirty="0"/>
              <a:t>Resource Group</a:t>
            </a:r>
          </a:p>
          <a:p>
            <a:pPr lvl="1"/>
            <a:r>
              <a:rPr lang="en-US" dirty="0"/>
              <a:t>Virtual Network</a:t>
            </a:r>
          </a:p>
          <a:p>
            <a:pPr lvl="3"/>
            <a:r>
              <a:rPr lang="en-US" dirty="0"/>
              <a:t>Subnet</a:t>
            </a:r>
          </a:p>
          <a:p>
            <a:pPr lvl="1"/>
            <a:r>
              <a:rPr lang="en-US" dirty="0"/>
              <a:t>Network Interface</a:t>
            </a:r>
          </a:p>
          <a:p>
            <a:pPr lvl="1"/>
            <a:r>
              <a:rPr lang="en-US" dirty="0"/>
              <a:t>Virtual Machine</a:t>
            </a:r>
          </a:p>
          <a:p>
            <a:pPr lvl="3"/>
            <a:r>
              <a:rPr lang="en-US" dirty="0"/>
              <a:t>OS Disk (from Image)</a:t>
            </a:r>
          </a:p>
        </p:txBody>
      </p:sp>
      <p:sp>
        <p:nvSpPr>
          <p:cNvPr id="4" name="Text Placeholder 3">
            <a:extLst>
              <a:ext uri="{FF2B5EF4-FFF2-40B4-BE49-F238E27FC236}">
                <a16:creationId xmlns:a16="http://schemas.microsoft.com/office/drawing/2014/main" id="{69FD245C-10CA-334A-B639-444A8CAB7C1D}"/>
              </a:ext>
            </a:extLst>
          </p:cNvPr>
          <p:cNvSpPr>
            <a:spLocks noGrp="1"/>
          </p:cNvSpPr>
          <p:nvPr>
            <p:ph type="body" sz="half" idx="13"/>
          </p:nvPr>
        </p:nvSpPr>
        <p:spPr/>
        <p:txBody>
          <a:bodyPr>
            <a:normAutofit/>
          </a:bodyPr>
          <a:lstStyle/>
          <a:p>
            <a:pPr marL="457200" lvl="0" indent="-457200" defTabSz="1828800">
              <a:spcBef>
                <a:spcPts val="1600"/>
              </a:spcBef>
              <a:buClr>
                <a:srgbClr val="7C8797"/>
              </a:buClr>
              <a:buFont typeface="Wingdings-Regular"/>
              <a:buChar char="▪"/>
            </a:pPr>
            <a:r>
              <a:rPr lang="en-US" sz="4800" dirty="0">
                <a:solidFill>
                  <a:srgbClr val="44546A"/>
                </a:solidFill>
              </a:rPr>
              <a:t>Resource Group</a:t>
            </a:r>
          </a:p>
          <a:p>
            <a:pPr marL="800100" lvl="1" indent="-514350" defTabSz="1828800">
              <a:spcBef>
                <a:spcPts val="1600"/>
              </a:spcBef>
              <a:buClr>
                <a:srgbClr val="7C8797"/>
              </a:buClr>
              <a:buFont typeface="Wingdings-Regular"/>
              <a:buChar char="–"/>
            </a:pPr>
            <a:r>
              <a:rPr lang="en-US" sz="4800" dirty="0">
                <a:solidFill>
                  <a:srgbClr val="44546A"/>
                </a:solidFill>
              </a:rPr>
              <a:t>Virtual Network</a:t>
            </a:r>
          </a:p>
          <a:p>
            <a:pPr marL="1330778" lvl="3" indent="-587828" defTabSz="1828800">
              <a:spcBef>
                <a:spcPts val="1600"/>
              </a:spcBef>
              <a:buClr>
                <a:srgbClr val="7C8797"/>
              </a:buClr>
              <a:buFont typeface="Wingdings-Regular"/>
              <a:buChar char="–"/>
            </a:pPr>
            <a:r>
              <a:rPr lang="en-US" sz="4800" dirty="0">
                <a:solidFill>
                  <a:srgbClr val="44546A"/>
                </a:solidFill>
              </a:rPr>
              <a:t>Subnet</a:t>
            </a:r>
          </a:p>
          <a:p>
            <a:pPr marL="1787978" lvl="4" indent="-587828" defTabSz="1828800">
              <a:spcBef>
                <a:spcPts val="1600"/>
              </a:spcBef>
              <a:buClr>
                <a:srgbClr val="7C8797"/>
              </a:buClr>
              <a:buFont typeface="Wingdings-Regular"/>
              <a:buChar char="–"/>
            </a:pPr>
            <a:r>
              <a:rPr lang="en-US" sz="4800" b="1" dirty="0">
                <a:solidFill>
                  <a:srgbClr val="44546A"/>
                </a:solidFill>
              </a:rPr>
              <a:t>Network Security Group</a:t>
            </a:r>
          </a:p>
          <a:p>
            <a:pPr marL="800100" lvl="1" indent="-514350" defTabSz="1828800">
              <a:spcBef>
                <a:spcPts val="1600"/>
              </a:spcBef>
              <a:buClr>
                <a:srgbClr val="7C8797"/>
              </a:buClr>
              <a:buFont typeface="Wingdings-Regular"/>
              <a:buChar char="–"/>
            </a:pPr>
            <a:r>
              <a:rPr lang="en-US" sz="4800" dirty="0">
                <a:solidFill>
                  <a:srgbClr val="44546A"/>
                </a:solidFill>
              </a:rPr>
              <a:t>Network Interface</a:t>
            </a:r>
          </a:p>
          <a:p>
            <a:pPr marL="800100" lvl="1" indent="-514350" defTabSz="1828800">
              <a:spcBef>
                <a:spcPts val="1600"/>
              </a:spcBef>
              <a:buClr>
                <a:srgbClr val="7C8797"/>
              </a:buClr>
              <a:buFont typeface="Wingdings-Regular"/>
              <a:buChar char="–"/>
            </a:pPr>
            <a:r>
              <a:rPr lang="en-US" sz="4800" dirty="0">
                <a:solidFill>
                  <a:srgbClr val="44546A"/>
                </a:solidFill>
              </a:rPr>
              <a:t>Virtual Machine</a:t>
            </a:r>
          </a:p>
          <a:p>
            <a:pPr marL="1330778" lvl="3" indent="-587828" defTabSz="1828800">
              <a:spcBef>
                <a:spcPts val="1600"/>
              </a:spcBef>
              <a:buClr>
                <a:srgbClr val="7C8797"/>
              </a:buClr>
              <a:buFont typeface="Wingdings-Regular"/>
              <a:buChar char="–"/>
            </a:pPr>
            <a:r>
              <a:rPr lang="en-US" sz="4800" dirty="0">
                <a:solidFill>
                  <a:srgbClr val="44546A"/>
                </a:solidFill>
              </a:rPr>
              <a:t>OS Disk </a:t>
            </a:r>
            <a:r>
              <a:rPr lang="en-US" sz="4800" dirty="0"/>
              <a:t>(from Image)</a:t>
            </a:r>
            <a:endParaRPr lang="en-US" sz="4800" dirty="0">
              <a:solidFill>
                <a:srgbClr val="44546A"/>
              </a:solidFill>
            </a:endParaRPr>
          </a:p>
          <a:p>
            <a:pPr marL="1330778" lvl="3" indent="-587828" defTabSz="1828800">
              <a:spcBef>
                <a:spcPts val="1600"/>
              </a:spcBef>
              <a:buClr>
                <a:srgbClr val="7C8797"/>
              </a:buClr>
              <a:buFont typeface="Wingdings-Regular"/>
              <a:buChar char="–"/>
            </a:pPr>
            <a:r>
              <a:rPr lang="en-US" sz="4800" b="1" dirty="0">
                <a:solidFill>
                  <a:srgbClr val="44546A"/>
                </a:solidFill>
              </a:rPr>
              <a:t>Data Disk(s)</a:t>
            </a:r>
          </a:p>
          <a:p>
            <a:pPr marL="1330778" lvl="3" indent="-587828" defTabSz="1828800">
              <a:spcBef>
                <a:spcPts val="1600"/>
              </a:spcBef>
              <a:buClr>
                <a:srgbClr val="7C8797"/>
              </a:buClr>
              <a:buFont typeface="Wingdings-Regular"/>
              <a:buChar char="–"/>
            </a:pPr>
            <a:r>
              <a:rPr lang="en-US" sz="4800" b="1" dirty="0">
                <a:solidFill>
                  <a:srgbClr val="44546A"/>
                </a:solidFill>
              </a:rPr>
              <a:t>Extensions</a:t>
            </a:r>
          </a:p>
          <a:p>
            <a:pPr marL="800100" lvl="1" indent="-514350" defTabSz="1828800">
              <a:spcBef>
                <a:spcPts val="1600"/>
              </a:spcBef>
              <a:buClr>
                <a:srgbClr val="7C8797"/>
              </a:buClr>
              <a:buFont typeface="Wingdings-Regular"/>
              <a:buChar char="–"/>
            </a:pPr>
            <a:endParaRPr lang="en-US" sz="4800" dirty="0">
              <a:solidFill>
                <a:srgbClr val="44546A"/>
              </a:solidFill>
            </a:endParaRPr>
          </a:p>
          <a:p>
            <a:endParaRPr lang="en-US" dirty="0"/>
          </a:p>
        </p:txBody>
      </p:sp>
    </p:spTree>
    <p:extLst>
      <p:ext uri="{BB962C8B-B14F-4D97-AF65-F5344CB8AC3E}">
        <p14:creationId xmlns:p14="http://schemas.microsoft.com/office/powerpoint/2010/main" val="13953612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8F65D3-C2F9-8D4E-9D00-9CD357A2A0A0}"/>
              </a:ext>
            </a:extLst>
          </p:cNvPr>
          <p:cNvSpPr>
            <a:spLocks noGrp="1"/>
          </p:cNvSpPr>
          <p:nvPr>
            <p:ph type="body" idx="1"/>
          </p:nvPr>
        </p:nvSpPr>
        <p:spPr/>
        <p:txBody>
          <a:bodyPr/>
          <a:lstStyle/>
          <a:p>
            <a:pPr marL="0" indent="0">
              <a:buNone/>
            </a:pPr>
            <a:r>
              <a:rPr lang="en-US" dirty="0"/>
              <a:t>Terraform enables organizations to adopt an Infrastructure as Code methodology.</a:t>
            </a:r>
          </a:p>
          <a:p>
            <a:pPr marL="0" indent="0">
              <a:buNone/>
            </a:pPr>
            <a:endParaRPr lang="en-US" dirty="0"/>
          </a:p>
          <a:p>
            <a:pPr marL="0" indent="0">
              <a:buNone/>
            </a:pPr>
            <a:r>
              <a:rPr lang="en-US" dirty="0"/>
              <a:t>Terraform is a tool for building, changing, and versioning infrastructure safely and efficiently. </a:t>
            </a:r>
          </a:p>
          <a:p>
            <a:pPr marL="0" indent="0">
              <a:buNone/>
            </a:pPr>
            <a:endParaRPr lang="en-US" dirty="0"/>
          </a:p>
        </p:txBody>
      </p:sp>
      <p:sp>
        <p:nvSpPr>
          <p:cNvPr id="3" name="Title 2">
            <a:extLst>
              <a:ext uri="{FF2B5EF4-FFF2-40B4-BE49-F238E27FC236}">
                <a16:creationId xmlns:a16="http://schemas.microsoft.com/office/drawing/2014/main" id="{3D2E22C0-8245-E74C-8EA5-CE6BDBCF6723}"/>
              </a:ext>
            </a:extLst>
          </p:cNvPr>
          <p:cNvSpPr>
            <a:spLocks noGrp="1"/>
          </p:cNvSpPr>
          <p:nvPr>
            <p:ph type="title"/>
          </p:nvPr>
        </p:nvSpPr>
        <p:spPr/>
        <p:txBody>
          <a:bodyPr>
            <a:normAutofit/>
          </a:bodyPr>
          <a:lstStyle/>
          <a:p>
            <a:r>
              <a:rPr lang="en-US" dirty="0"/>
              <a:t>What is Terraform?</a:t>
            </a:r>
          </a:p>
        </p:txBody>
      </p:sp>
      <p:sp>
        <p:nvSpPr>
          <p:cNvPr id="4" name="TextBox 3">
            <a:extLst>
              <a:ext uri="{FF2B5EF4-FFF2-40B4-BE49-F238E27FC236}">
                <a16:creationId xmlns:a16="http://schemas.microsoft.com/office/drawing/2014/main" id="{95C557E7-2110-C84E-A629-01A25F428048}"/>
              </a:ext>
            </a:extLst>
          </p:cNvPr>
          <p:cNvSpPr txBox="1"/>
          <p:nvPr/>
        </p:nvSpPr>
        <p:spPr>
          <a:xfrm>
            <a:off x="16659321" y="12740789"/>
            <a:ext cx="6539345" cy="75353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r>
              <a:rPr lang="en-US" sz="3600" b="0" dirty="0">
                <a:solidFill>
                  <a:schemeClr val="accent2"/>
                </a:solidFill>
              </a:rPr>
              <a:t>https://</a:t>
            </a:r>
            <a:r>
              <a:rPr lang="en-US" sz="3600" b="0" dirty="0" err="1">
                <a:solidFill>
                  <a:schemeClr val="accent2"/>
                </a:solidFill>
              </a:rPr>
              <a:t>www.terraform.io</a:t>
            </a:r>
            <a:r>
              <a:rPr lang="en-US" sz="3600" b="0" dirty="0">
                <a:solidFill>
                  <a:schemeClr val="accent2"/>
                </a:solidFill>
              </a:rPr>
              <a:t>/</a:t>
            </a:r>
          </a:p>
        </p:txBody>
      </p:sp>
    </p:spTree>
    <p:extLst>
      <p:ext uri="{BB962C8B-B14F-4D97-AF65-F5344CB8AC3E}">
        <p14:creationId xmlns:p14="http://schemas.microsoft.com/office/powerpoint/2010/main" val="230566632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Shape 722"/>
          <p:cNvSpPr/>
          <p:nvPr/>
        </p:nvSpPr>
        <p:spPr>
          <a:xfrm>
            <a:off x="14744878" y="4628033"/>
            <a:ext cx="2428966"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defRPr>
            </a:lvl1pPr>
          </a:lstStyle>
          <a:p>
            <a:r>
              <a:t>CONNECT</a:t>
            </a:r>
          </a:p>
        </p:txBody>
      </p:sp>
      <p:sp>
        <p:nvSpPr>
          <p:cNvPr id="723" name="Shape 723"/>
          <p:cNvSpPr/>
          <p:nvPr/>
        </p:nvSpPr>
        <p:spPr>
          <a:xfrm>
            <a:off x="14846475" y="5056154"/>
            <a:ext cx="4273508" cy="5757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Infrastructure &amp; applications</a:t>
            </a:r>
          </a:p>
        </p:txBody>
      </p:sp>
      <p:grpSp>
        <p:nvGrpSpPr>
          <p:cNvPr id="726" name="Group 726"/>
          <p:cNvGrpSpPr/>
          <p:nvPr/>
        </p:nvGrpSpPr>
        <p:grpSpPr>
          <a:xfrm>
            <a:off x="6736343" y="9744452"/>
            <a:ext cx="16525824" cy="1959093"/>
            <a:chOff x="0" y="0"/>
            <a:chExt cx="16525822" cy="1959092"/>
          </a:xfrm>
        </p:grpSpPr>
        <p:sp>
          <p:nvSpPr>
            <p:cNvPr id="724" name="Shape 724"/>
            <p:cNvSpPr/>
            <p:nvPr/>
          </p:nvSpPr>
          <p:spPr>
            <a:xfrm>
              <a:off x="56498" y="0"/>
              <a:ext cx="16469325" cy="1955800"/>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9" tIns="121919" rIns="121919" bIns="121919" numCol="1" anchor="ctr">
              <a:noAutofit/>
            </a:bodyPr>
            <a:lstStyle/>
            <a:p>
              <a:pPr algn="ctr">
                <a:lnSpc>
                  <a:spcPct val="100000"/>
                </a:lnSpc>
                <a:spcBef>
                  <a:spcPts val="0"/>
                </a:spcBef>
                <a:defRPr sz="3400" b="0">
                  <a:latin typeface="Verdana"/>
                  <a:ea typeface="Verdana"/>
                  <a:cs typeface="Verdana"/>
                  <a:sym typeface="Verdana"/>
                </a:defRPr>
              </a:pPr>
              <a:endParaRPr/>
            </a:p>
          </p:txBody>
        </p:sp>
        <p:sp>
          <p:nvSpPr>
            <p:cNvPr id="725" name="Shape 725"/>
            <p:cNvSpPr/>
            <p:nvPr/>
          </p:nvSpPr>
          <p:spPr>
            <a:xfrm>
              <a:off x="0" y="3292"/>
              <a:ext cx="73152" cy="1955801"/>
            </a:xfrm>
            <a:prstGeom prst="rect">
              <a:avLst/>
            </a:prstGeom>
            <a:solidFill>
              <a:schemeClr val="accent4"/>
            </a:solidFill>
            <a:ln w="12700" cap="flat">
              <a:noFill/>
              <a:miter lim="400000"/>
            </a:ln>
            <a:effectLst/>
          </p:spPr>
          <p:txBody>
            <a:bodyPr wrap="square" lIns="121919" tIns="121919" rIns="121919" bIns="121919" numCol="1" anchor="ctr">
              <a:noAutofit/>
            </a:bodyPr>
            <a:lstStyle/>
            <a:p>
              <a:pPr algn="ctr">
                <a:lnSpc>
                  <a:spcPct val="100000"/>
                </a:lnSpc>
                <a:spcBef>
                  <a:spcPts val="0"/>
                </a:spcBef>
                <a:defRPr sz="3400" b="0">
                  <a:latin typeface="Verdana"/>
                  <a:ea typeface="Verdana"/>
                  <a:cs typeface="Verdana"/>
                  <a:sym typeface="Verdana"/>
                </a:defRPr>
              </a:pPr>
              <a:endParaRPr/>
            </a:p>
          </p:txBody>
        </p:sp>
      </p:grpSp>
      <p:sp>
        <p:nvSpPr>
          <p:cNvPr id="727" name="Shape 727"/>
          <p:cNvSpPr>
            <a:spLocks noGrp="1"/>
          </p:cNvSpPr>
          <p:nvPr>
            <p:ph type="sldNum" sz="quarter" idx="2"/>
          </p:nvPr>
        </p:nvSpPr>
        <p:spPr>
          <a:xfrm>
            <a:off x="23586082" y="12945582"/>
            <a:ext cx="385723"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a:t>
            </a:fld>
            <a:endParaRPr/>
          </a:p>
        </p:txBody>
      </p:sp>
      <p:sp>
        <p:nvSpPr>
          <p:cNvPr id="728" name="Shape 728"/>
          <p:cNvSpPr/>
          <p:nvPr/>
        </p:nvSpPr>
        <p:spPr>
          <a:xfrm>
            <a:off x="1539994" y="6087034"/>
            <a:ext cx="2886166"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defRPr>
            </a:lvl1pPr>
          </a:lstStyle>
          <a:p>
            <a:r>
              <a:t>DEVELOPMENT</a:t>
            </a:r>
          </a:p>
        </p:txBody>
      </p:sp>
      <p:sp>
        <p:nvSpPr>
          <p:cNvPr id="729" name="Shape 729"/>
          <p:cNvSpPr/>
          <p:nvPr/>
        </p:nvSpPr>
        <p:spPr>
          <a:xfrm>
            <a:off x="1565394" y="8147776"/>
            <a:ext cx="2428966"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defRPr>
            </a:lvl1pPr>
          </a:lstStyle>
          <a:p>
            <a:r>
              <a:t>SECURITY</a:t>
            </a:r>
          </a:p>
        </p:txBody>
      </p:sp>
      <p:sp>
        <p:nvSpPr>
          <p:cNvPr id="730" name="Shape 730"/>
          <p:cNvSpPr/>
          <p:nvPr/>
        </p:nvSpPr>
        <p:spPr>
          <a:xfrm>
            <a:off x="1539991" y="6444059"/>
            <a:ext cx="4273508" cy="5757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731" name="Shape 731"/>
          <p:cNvSpPr/>
          <p:nvPr/>
        </p:nvSpPr>
        <p:spPr>
          <a:xfrm>
            <a:off x="1565391" y="8523379"/>
            <a:ext cx="5391108" cy="5757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grpSp>
        <p:nvGrpSpPr>
          <p:cNvPr id="734" name="Group 734"/>
          <p:cNvGrpSpPr/>
          <p:nvPr/>
        </p:nvGrpSpPr>
        <p:grpSpPr>
          <a:xfrm>
            <a:off x="6736343" y="7645400"/>
            <a:ext cx="16525824" cy="1955800"/>
            <a:chOff x="0" y="0"/>
            <a:chExt cx="16525822" cy="1955800"/>
          </a:xfrm>
        </p:grpSpPr>
        <p:sp>
          <p:nvSpPr>
            <p:cNvPr id="732" name="Shape 732"/>
            <p:cNvSpPr/>
            <p:nvPr/>
          </p:nvSpPr>
          <p:spPr>
            <a:xfrm>
              <a:off x="56498" y="0"/>
              <a:ext cx="16469325" cy="1955800"/>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9" tIns="121919" rIns="121919" bIns="121919" numCol="1" anchor="ctr">
              <a:noAutofit/>
            </a:bodyPr>
            <a:lstStyle/>
            <a:p>
              <a:pPr algn="ctr">
                <a:lnSpc>
                  <a:spcPct val="100000"/>
                </a:lnSpc>
                <a:spcBef>
                  <a:spcPts val="0"/>
                </a:spcBef>
                <a:defRPr sz="3400" b="0">
                  <a:latin typeface="Verdana"/>
                  <a:ea typeface="Verdana"/>
                  <a:cs typeface="Verdana"/>
                  <a:sym typeface="Verdana"/>
                </a:defRPr>
              </a:pPr>
              <a:endParaRPr/>
            </a:p>
          </p:txBody>
        </p:sp>
        <p:sp>
          <p:nvSpPr>
            <p:cNvPr id="733" name="Shape 733"/>
            <p:cNvSpPr/>
            <p:nvPr/>
          </p:nvSpPr>
          <p:spPr>
            <a:xfrm>
              <a:off x="0" y="2540"/>
              <a:ext cx="73152" cy="1950721"/>
            </a:xfrm>
            <a:prstGeom prst="rect">
              <a:avLst/>
            </a:prstGeom>
            <a:solidFill>
              <a:srgbClr val="000000"/>
            </a:solidFill>
            <a:ln w="12700" cap="flat">
              <a:noFill/>
              <a:miter lim="400000"/>
            </a:ln>
            <a:effectLst/>
          </p:spPr>
          <p:txBody>
            <a:bodyPr wrap="square" lIns="121919" tIns="121919" rIns="121919" bIns="121919" numCol="1" anchor="ctr">
              <a:noAutofit/>
            </a:bodyPr>
            <a:lstStyle/>
            <a:p>
              <a:pPr algn="ctr">
                <a:lnSpc>
                  <a:spcPct val="100000"/>
                </a:lnSpc>
                <a:spcBef>
                  <a:spcPts val="0"/>
                </a:spcBef>
                <a:defRPr sz="3400" b="0">
                  <a:latin typeface="Verdana"/>
                  <a:ea typeface="Verdana"/>
                  <a:cs typeface="Verdana"/>
                  <a:sym typeface="Verdana"/>
                </a:defRPr>
              </a:pPr>
              <a:endParaRPr/>
            </a:p>
          </p:txBody>
        </p:sp>
      </p:grpSp>
      <p:grpSp>
        <p:nvGrpSpPr>
          <p:cNvPr id="737" name="Group 737"/>
          <p:cNvGrpSpPr/>
          <p:nvPr/>
        </p:nvGrpSpPr>
        <p:grpSpPr>
          <a:xfrm>
            <a:off x="6736343" y="5575513"/>
            <a:ext cx="16525824" cy="1968501"/>
            <a:chOff x="0" y="0"/>
            <a:chExt cx="16525822" cy="1968500"/>
          </a:xfrm>
        </p:grpSpPr>
        <p:sp>
          <p:nvSpPr>
            <p:cNvPr id="735" name="Shape 735"/>
            <p:cNvSpPr/>
            <p:nvPr/>
          </p:nvSpPr>
          <p:spPr>
            <a:xfrm>
              <a:off x="56498" y="12700"/>
              <a:ext cx="16469325" cy="1955800"/>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9" tIns="121919" rIns="121919" bIns="121919" numCol="1" anchor="ctr">
              <a:noAutofit/>
            </a:bodyPr>
            <a:lstStyle/>
            <a:p>
              <a:pPr algn="ctr">
                <a:lnSpc>
                  <a:spcPct val="100000"/>
                </a:lnSpc>
                <a:spcBef>
                  <a:spcPts val="0"/>
                </a:spcBef>
                <a:defRPr sz="3400" b="0">
                  <a:latin typeface="Verdana"/>
                  <a:ea typeface="Verdana"/>
                  <a:cs typeface="Verdana"/>
                  <a:sym typeface="Verdana"/>
                </a:defRPr>
              </a:pPr>
              <a:endParaRPr/>
            </a:p>
          </p:txBody>
        </p:sp>
        <p:sp>
          <p:nvSpPr>
            <p:cNvPr id="736" name="Shape 736"/>
            <p:cNvSpPr/>
            <p:nvPr/>
          </p:nvSpPr>
          <p:spPr>
            <a:xfrm>
              <a:off x="0" y="0"/>
              <a:ext cx="73152" cy="1955800"/>
            </a:xfrm>
            <a:prstGeom prst="rect">
              <a:avLst/>
            </a:prstGeom>
            <a:solidFill>
              <a:schemeClr val="accent5"/>
            </a:solidFill>
            <a:ln w="12700" cap="flat">
              <a:noFill/>
              <a:miter lim="400000"/>
            </a:ln>
            <a:effectLst/>
          </p:spPr>
          <p:txBody>
            <a:bodyPr wrap="square" lIns="121919" tIns="121919" rIns="121919" bIns="121919" numCol="1" anchor="ctr">
              <a:noAutofit/>
            </a:bodyPr>
            <a:lstStyle/>
            <a:p>
              <a:pPr algn="ctr">
                <a:lnSpc>
                  <a:spcPct val="100000"/>
                </a:lnSpc>
                <a:spcBef>
                  <a:spcPts val="0"/>
                </a:spcBef>
                <a:defRPr sz="3400" b="0">
                  <a:latin typeface="Verdana"/>
                  <a:ea typeface="Verdana"/>
                  <a:cs typeface="Verdana"/>
                  <a:sym typeface="Verdana"/>
                </a:defRPr>
              </a:pPr>
              <a:endParaRPr/>
            </a:p>
          </p:txBody>
        </p:sp>
      </p:grpSp>
      <p:sp>
        <p:nvSpPr>
          <p:cNvPr id="738" name="Shape 738"/>
          <p:cNvSpPr/>
          <p:nvPr/>
        </p:nvSpPr>
        <p:spPr>
          <a:xfrm>
            <a:off x="1007380" y="3794544"/>
            <a:ext cx="22254788" cy="5863450"/>
          </a:xfrm>
          <a:prstGeom prst="rect">
            <a:avLst/>
          </a:prstGeom>
          <a:solidFill>
            <a:srgbClr val="FFFFFF">
              <a:alpha val="72000"/>
            </a:srgb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39" name="Shape 739"/>
          <p:cNvSpPr/>
          <p:nvPr/>
        </p:nvSpPr>
        <p:spPr>
          <a:xfrm>
            <a:off x="10255084" y="711738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5199"/>
            </a:srgbClr>
          </a:solidFill>
          <a:ln w="63500">
            <a:solidFill>
              <a:srgbClr val="44546A">
                <a:alpha val="20000"/>
              </a:srgb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40" name="Shape 740"/>
          <p:cNvSpPr/>
          <p:nvPr/>
        </p:nvSpPr>
        <p:spPr>
          <a:xfrm>
            <a:off x="10255084" y="5092877"/>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5199"/>
            </a:schemeClr>
          </a:solidFill>
          <a:ln w="63500">
            <a:solidFill>
              <a:schemeClr val="accent5">
                <a:alpha val="20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41" name="Shape 741"/>
          <p:cNvSpPr>
            <a:spLocks noGrp="1"/>
          </p:cNvSpPr>
          <p:nvPr>
            <p:ph type="title"/>
          </p:nvPr>
        </p:nvSpPr>
        <p:spPr>
          <a:xfrm>
            <a:off x="1565396" y="1011927"/>
            <a:ext cx="21441910" cy="1515992"/>
          </a:xfrm>
          <a:prstGeom prst="rect">
            <a:avLst/>
          </a:prstGeom>
        </p:spPr>
        <p:txBody>
          <a:bodyPr/>
          <a:lstStyle>
            <a:lvl1pPr>
              <a:defRPr sz="5600" spc="-200">
                <a:latin typeface="Verdana"/>
                <a:ea typeface="Verdana"/>
                <a:cs typeface="Verdana"/>
                <a:sym typeface="Verdana"/>
              </a:defRPr>
            </a:lvl1pPr>
          </a:lstStyle>
          <a:p>
            <a:r>
              <a:t>Challenges to provision infrastructure</a:t>
            </a:r>
          </a:p>
        </p:txBody>
      </p:sp>
      <p:sp>
        <p:nvSpPr>
          <p:cNvPr id="742" name="Shape 742"/>
          <p:cNvSpPr/>
          <p:nvPr/>
        </p:nvSpPr>
        <p:spPr>
          <a:xfrm>
            <a:off x="1565396" y="10244402"/>
            <a:ext cx="2428967"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defRPr>
            </a:lvl1pPr>
          </a:lstStyle>
          <a:p>
            <a:r>
              <a:t>OPERATIONS</a:t>
            </a:r>
          </a:p>
        </p:txBody>
      </p:sp>
      <p:sp>
        <p:nvSpPr>
          <p:cNvPr id="743" name="Shape 743"/>
          <p:cNvSpPr/>
          <p:nvPr/>
        </p:nvSpPr>
        <p:spPr>
          <a:xfrm>
            <a:off x="1565394" y="10624568"/>
            <a:ext cx="4273508" cy="5757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744" name="Shape 744"/>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750" name="Group 750"/>
          <p:cNvGrpSpPr/>
          <p:nvPr/>
        </p:nvGrpSpPr>
        <p:grpSpPr>
          <a:xfrm>
            <a:off x="14448471" y="5338487"/>
            <a:ext cx="200014" cy="5309073"/>
            <a:chOff x="0" y="0"/>
            <a:chExt cx="200012" cy="5309072"/>
          </a:xfrm>
        </p:grpSpPr>
        <p:sp>
          <p:nvSpPr>
            <p:cNvPr id="745" name="Shape 745"/>
            <p:cNvSpPr/>
            <p:nvPr/>
          </p:nvSpPr>
          <p:spPr>
            <a:xfrm flipV="1">
              <a:off x="101665" y="72607"/>
              <a:ext cx="1" cy="5232649"/>
            </a:xfrm>
            <a:prstGeom prst="line">
              <a:avLst/>
            </a:prstGeom>
            <a:noFill/>
            <a:ln w="76200" cap="flat">
              <a:solidFill>
                <a:schemeClr val="accent6">
                  <a:alpha val="20000"/>
                </a:schemeClr>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46" name="Shape 746"/>
            <p:cNvSpPr/>
            <p:nvPr/>
          </p:nvSpPr>
          <p:spPr>
            <a:xfrm>
              <a:off x="9512" y="5118572"/>
              <a:ext cx="190501" cy="190501"/>
            </a:xfrm>
            <a:prstGeom prst="ellipse">
              <a:avLst/>
            </a:prstGeom>
            <a:solidFill>
              <a:schemeClr val="accent6">
                <a:alpha val="20000"/>
              </a:schemeClr>
            </a:solidFill>
            <a:ln w="25400" cap="flat">
              <a:solidFill>
                <a:schemeClr val="accent6">
                  <a:satOff val="-7222"/>
                  <a:lumOff val="26470"/>
                  <a:alpha val="20000"/>
                </a:schemeClr>
              </a:solidFill>
              <a:prstDash val="solid"/>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47" name="Shape 747"/>
            <p:cNvSpPr/>
            <p:nvPr/>
          </p:nvSpPr>
          <p:spPr>
            <a:xfrm>
              <a:off x="9512" y="3152772"/>
              <a:ext cx="190501" cy="190501"/>
            </a:xfrm>
            <a:prstGeom prst="ellipse">
              <a:avLst/>
            </a:prstGeom>
            <a:solidFill>
              <a:schemeClr val="accent6">
                <a:alpha val="20000"/>
              </a:schemeClr>
            </a:solidFill>
            <a:ln w="25400" cap="flat">
              <a:solidFill>
                <a:schemeClr val="accent6">
                  <a:satOff val="-7222"/>
                  <a:lumOff val="26470"/>
                  <a:alpha val="20000"/>
                </a:schemeClr>
              </a:solidFill>
              <a:prstDash val="solid"/>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48" name="Shape 748"/>
            <p:cNvSpPr/>
            <p:nvPr/>
          </p:nvSpPr>
          <p:spPr>
            <a:xfrm>
              <a:off x="9512" y="1059487"/>
              <a:ext cx="190501" cy="190501"/>
            </a:xfrm>
            <a:prstGeom prst="ellipse">
              <a:avLst/>
            </a:prstGeom>
            <a:solidFill>
              <a:schemeClr val="accent6">
                <a:alpha val="20000"/>
              </a:schemeClr>
            </a:solidFill>
            <a:ln w="25400" cap="flat">
              <a:solidFill>
                <a:schemeClr val="accent6">
                  <a:satOff val="-7222"/>
                  <a:lumOff val="26470"/>
                  <a:alpha val="20000"/>
                </a:schemeClr>
              </a:solidFill>
              <a:prstDash val="solid"/>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49" name="Shape 749"/>
            <p:cNvSpPr/>
            <p:nvPr/>
          </p:nvSpPr>
          <p:spPr>
            <a:xfrm>
              <a:off x="0" y="0"/>
              <a:ext cx="190500" cy="190500"/>
            </a:xfrm>
            <a:prstGeom prst="ellipse">
              <a:avLst/>
            </a:prstGeom>
            <a:solidFill>
              <a:schemeClr val="accent6">
                <a:alpha val="20000"/>
              </a:schemeClr>
            </a:solidFill>
            <a:ln w="25400" cap="flat">
              <a:solidFill>
                <a:schemeClr val="accent6">
                  <a:satOff val="-7222"/>
                  <a:lumOff val="26470"/>
                  <a:alpha val="20000"/>
                </a:schemeClr>
              </a:solidFill>
              <a:prstDash val="solid"/>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751" name="Shape 751"/>
          <p:cNvSpPr/>
          <p:nvPr/>
        </p:nvSpPr>
        <p:spPr>
          <a:xfrm>
            <a:off x="1451869" y="2053169"/>
            <a:ext cx="22207309" cy="1121173"/>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lstStyle>
            <a:lvl1pPr defTabSz="2438400">
              <a:lnSpc>
                <a:spcPct val="90000"/>
              </a:lnSpc>
              <a:spcBef>
                <a:spcPts val="2300"/>
              </a:spcBef>
              <a:defRPr sz="3800" i="1">
                <a:solidFill>
                  <a:schemeClr val="accent1"/>
                </a:solidFill>
                <a:latin typeface="Verdana"/>
                <a:ea typeface="Verdana"/>
                <a:cs typeface="Verdana"/>
                <a:sym typeface="Verdana"/>
              </a:defRPr>
            </a:lvl1pPr>
          </a:lstStyle>
          <a:p>
            <a:r>
              <a:t>Cloud adoption presents challenges with scale, heterogeneity, and dependencies</a:t>
            </a:r>
          </a:p>
        </p:txBody>
      </p:sp>
      <p:sp>
        <p:nvSpPr>
          <p:cNvPr id="752" name="Shape 752"/>
          <p:cNvSpPr/>
          <p:nvPr/>
        </p:nvSpPr>
        <p:spPr>
          <a:xfrm>
            <a:off x="16013140" y="10167368"/>
            <a:ext cx="6133641" cy="14901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Scale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Heterogeneity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Dependency management</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Shape 756"/>
          <p:cNvSpPr/>
          <p:nvPr/>
        </p:nvSpPr>
        <p:spPr>
          <a:xfrm>
            <a:off x="16701986" y="3365100"/>
            <a:ext cx="7470674"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57" name="Shape 757"/>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58" name="Shape 758"/>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59" name="Shape 759"/>
          <p:cNvSpPr>
            <a:spLocks noGrp="1"/>
          </p:cNvSpPr>
          <p:nvPr>
            <p:ph type="sldNum" sz="quarter" idx="2"/>
          </p:nvPr>
        </p:nvSpPr>
        <p:spPr>
          <a:xfrm>
            <a:off x="23586082" y="12945582"/>
            <a:ext cx="385723"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a:t>
            </a:fld>
            <a:endParaRPr/>
          </a:p>
        </p:txBody>
      </p:sp>
      <p:sp>
        <p:nvSpPr>
          <p:cNvPr id="760" name="Shape 760"/>
          <p:cNvSpPr>
            <a:spLocks noGrp="1"/>
          </p:cNvSpPr>
          <p:nvPr>
            <p:ph type="title"/>
          </p:nvPr>
        </p:nvSpPr>
        <p:spPr>
          <a:xfrm>
            <a:off x="1565396" y="1011927"/>
            <a:ext cx="21441910" cy="1515992"/>
          </a:xfrm>
          <a:prstGeom prst="rect">
            <a:avLst/>
          </a:prstGeom>
        </p:spPr>
        <p:txBody>
          <a:bodyPr/>
          <a:lstStyle>
            <a:lvl1pPr>
              <a:defRPr sz="5600" spc="-200">
                <a:latin typeface="Verdana"/>
                <a:ea typeface="Verdana"/>
                <a:cs typeface="Verdana"/>
                <a:sym typeface="Verdana"/>
              </a:defRPr>
            </a:lvl1pPr>
          </a:lstStyle>
          <a:p>
            <a:r>
              <a:t>Impacting the business with provisioning practices</a:t>
            </a:r>
          </a:p>
        </p:txBody>
      </p:sp>
      <p:sp>
        <p:nvSpPr>
          <p:cNvPr id="761" name="Shape 761"/>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CODIFICATION</a:t>
            </a:r>
          </a:p>
        </p:txBody>
      </p:sp>
      <p:sp>
        <p:nvSpPr>
          <p:cNvPr id="762" name="Shape 762"/>
          <p:cNvSpPr/>
          <p:nvPr/>
        </p:nvSpPr>
        <p:spPr>
          <a:xfrm>
            <a:off x="1663115" y="6169213"/>
            <a:ext cx="6886119" cy="20997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3000" b="0" i="1">
                <a:solidFill>
                  <a:schemeClr val="accent1">
                    <a:lumOff val="11519"/>
                  </a:schemeClr>
                </a:solidFill>
                <a:latin typeface="Verdana"/>
                <a:ea typeface="Verdana"/>
                <a:cs typeface="Verdana"/>
                <a:sym typeface="Verdana"/>
              </a:defRPr>
            </a:lvl1pPr>
          </a:lstStyle>
          <a:p>
            <a:r>
              <a:t>Increase operator productivity with infrastructure as code to foster collaboration and automation.</a:t>
            </a:r>
          </a:p>
        </p:txBody>
      </p:sp>
      <p:sp>
        <p:nvSpPr>
          <p:cNvPr id="763" name="Shape 763"/>
          <p:cNvSpPr/>
          <p:nvPr/>
        </p:nvSpPr>
        <p:spPr>
          <a:xfrm>
            <a:off x="9692370" y="3533723"/>
            <a:ext cx="6157223"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700">
                <a:solidFill>
                  <a:schemeClr val="accent1">
                    <a:lumOff val="11519"/>
                  </a:schemeClr>
                </a:solidFill>
              </a:defRPr>
            </a:lvl1pPr>
          </a:lstStyle>
          <a:p>
            <a:r>
              <a:t>WORKFLOWS, NOT TECHNOLOGY</a:t>
            </a:r>
          </a:p>
        </p:txBody>
      </p:sp>
      <p:sp>
        <p:nvSpPr>
          <p:cNvPr id="764" name="Shape 764"/>
          <p:cNvSpPr/>
          <p:nvPr/>
        </p:nvSpPr>
        <p:spPr>
          <a:xfrm>
            <a:off x="9464636" y="6169213"/>
            <a:ext cx="6612690" cy="20997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3000" b="0" i="1">
                <a:solidFill>
                  <a:schemeClr val="accent1">
                    <a:lumOff val="11519"/>
                  </a:schemeClr>
                </a:solidFill>
                <a:latin typeface="Verdana"/>
                <a:ea typeface="Verdana"/>
                <a:cs typeface="Verdana"/>
                <a:sym typeface="Verdana"/>
              </a:defRPr>
            </a:lvl1pPr>
          </a:lstStyle>
          <a:p>
            <a:r>
              <a:t>Reduce errors and associated costs with a consistent workflow to safely provision and manage infrastructure.</a:t>
            </a:r>
          </a:p>
        </p:txBody>
      </p:sp>
      <p:sp>
        <p:nvSpPr>
          <p:cNvPr id="765" name="Shape 765"/>
          <p:cNvSpPr/>
          <p:nvPr/>
        </p:nvSpPr>
        <p:spPr>
          <a:xfrm>
            <a:off x="17960043" y="3533723"/>
            <a:ext cx="4954559"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OPEN &amp; EXTENSIBLE</a:t>
            </a:r>
          </a:p>
        </p:txBody>
      </p:sp>
      <p:sp>
        <p:nvSpPr>
          <p:cNvPr id="766" name="Shape 766"/>
          <p:cNvSpPr/>
          <p:nvPr/>
        </p:nvSpPr>
        <p:spPr>
          <a:xfrm>
            <a:off x="16995623" y="6169213"/>
            <a:ext cx="6883401" cy="20997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3000" b="0" i="1">
                <a:solidFill>
                  <a:schemeClr val="accent1">
                    <a:lumOff val="11519"/>
                  </a:schemeClr>
                </a:solidFill>
                <a:latin typeface="Verdana"/>
                <a:ea typeface="Verdana"/>
                <a:cs typeface="Verdana"/>
                <a:sym typeface="Verdana"/>
              </a:defRPr>
            </a:lvl1pPr>
          </a:lstStyle>
          <a:p>
            <a:r>
              <a:t>Hedge against technology or vendor lock-in and extensible providers to any private or public cloud, any platform, any service</a:t>
            </a:r>
          </a:p>
        </p:txBody>
      </p:sp>
      <p:pic>
        <p:nvPicPr>
          <p:cNvPr id="767" name="image48.png"/>
          <p:cNvPicPr>
            <a:picLocks noChangeAspect="1"/>
          </p:cNvPicPr>
          <p:nvPr/>
        </p:nvPicPr>
        <p:blipFill>
          <a:blip r:embed="rId3">
            <a:alphaModFix amt="34000"/>
            <a:extLst/>
          </a:blip>
          <a:stretch>
            <a:fillRect/>
          </a:stretch>
        </p:blipFill>
        <p:spPr>
          <a:xfrm>
            <a:off x="19945224" y="10749028"/>
            <a:ext cx="1070000" cy="505575"/>
          </a:xfrm>
          <a:prstGeom prst="rect">
            <a:avLst/>
          </a:prstGeom>
          <a:ln w="12700">
            <a:miter lim="400000"/>
          </a:ln>
        </p:spPr>
      </p:pic>
      <p:sp>
        <p:nvSpPr>
          <p:cNvPr id="768" name="Shape 768"/>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DDDDDD">
              <a:alpha val="50000"/>
            </a:srgbClr>
          </a:solidFill>
          <a:ln w="63500">
            <a:solidFill>
              <a:schemeClr val="accent1">
                <a:lumOff val="11519"/>
                <a:alpha val="50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772" name="Group 772"/>
          <p:cNvGrpSpPr/>
          <p:nvPr/>
        </p:nvGrpSpPr>
        <p:grpSpPr>
          <a:xfrm>
            <a:off x="21301487" y="10177116"/>
            <a:ext cx="1024708" cy="505575"/>
            <a:chOff x="0" y="0"/>
            <a:chExt cx="1024707" cy="505573"/>
          </a:xfrm>
        </p:grpSpPr>
        <p:sp>
          <p:nvSpPr>
            <p:cNvPr id="769" name="Shape 769"/>
            <p:cNvSpPr/>
            <p:nvPr/>
          </p:nvSpPr>
          <p:spPr>
            <a:xfrm>
              <a:off x="0" y="85852"/>
              <a:ext cx="276927" cy="318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0911"/>
                  </a:lnTo>
                  <a:lnTo>
                    <a:pt x="21600" y="21600"/>
                  </a:lnTo>
                </a:path>
              </a:pathLst>
            </a:custGeom>
            <a:noFill/>
            <a:ln w="38100" cap="flat">
              <a:solidFill>
                <a:schemeClr val="accent1">
                  <a:lumOff val="11519"/>
                </a:schemeClr>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770" name="Shape 770"/>
            <p:cNvSpPr/>
            <p:nvPr/>
          </p:nvSpPr>
          <p:spPr>
            <a:xfrm>
              <a:off x="747780" y="85852"/>
              <a:ext cx="276928" cy="3184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911"/>
                  </a:lnTo>
                  <a:lnTo>
                    <a:pt x="0" y="21600"/>
                  </a:lnTo>
                </a:path>
              </a:pathLst>
            </a:custGeom>
            <a:noFill/>
            <a:ln w="38100" cap="flat">
              <a:solidFill>
                <a:schemeClr val="accent1">
                  <a:lumOff val="11519"/>
                </a:schemeClr>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771" name="Shape 771"/>
            <p:cNvSpPr/>
            <p:nvPr/>
          </p:nvSpPr>
          <p:spPr>
            <a:xfrm flipH="1">
              <a:off x="349924" y="0"/>
              <a:ext cx="297196" cy="505574"/>
            </a:xfrm>
            <a:prstGeom prst="line">
              <a:avLst/>
            </a:prstGeom>
            <a:noFill/>
            <a:ln w="38100" cap="flat">
              <a:solidFill>
                <a:schemeClr val="accent1">
                  <a:lumOff val="11519"/>
                </a:schemeClr>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solidFill>
                    <a:srgbClr val="000000"/>
                  </a:solidFill>
                  <a:latin typeface="Arial"/>
                  <a:ea typeface="Arial"/>
                  <a:cs typeface="Arial"/>
                  <a:sym typeface="Arial"/>
                </a:defRPr>
              </a:pPr>
              <a:endParaRPr/>
            </a:p>
          </p:txBody>
        </p:sp>
      </p:grpSp>
      <p:sp>
        <p:nvSpPr>
          <p:cNvPr id="773" name="Shape 773"/>
          <p:cNvSpPr/>
          <p:nvPr/>
        </p:nvSpPr>
        <p:spPr>
          <a:xfrm>
            <a:off x="19845224" y="10366815"/>
            <a:ext cx="1270001" cy="1270001"/>
          </a:xfrm>
          <a:prstGeom prst="ellipse">
            <a:avLst/>
          </a:prstGeom>
          <a:ln w="25400">
            <a:solidFill>
              <a:schemeClr val="accent1">
                <a:lumOff val="23039"/>
              </a:schemeClr>
            </a:solidFill>
            <a:miter/>
          </a:ln>
          <a:effectLst>
            <a:outerShdw blurRad="38100" dist="25400" dir="5400000" rotWithShape="0">
              <a:srgbClr val="000000">
                <a:alpha val="50000"/>
              </a:srgbClr>
            </a:outerShdw>
          </a:effectLst>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776" name="Group 776"/>
          <p:cNvGrpSpPr/>
          <p:nvPr/>
        </p:nvGrpSpPr>
        <p:grpSpPr>
          <a:xfrm>
            <a:off x="18511606" y="9794903"/>
            <a:ext cx="1270001" cy="1270001"/>
            <a:chOff x="0" y="0"/>
            <a:chExt cx="1270000" cy="1270000"/>
          </a:xfrm>
        </p:grpSpPr>
        <p:pic>
          <p:nvPicPr>
            <p:cNvPr id="774" name="image47.png"/>
            <p:cNvPicPr>
              <a:picLocks noChangeAspect="1"/>
            </p:cNvPicPr>
            <p:nvPr/>
          </p:nvPicPr>
          <p:blipFill>
            <a:blip r:embed="rId4">
              <a:alphaModFix amt="34000"/>
              <a:extLst/>
            </a:blip>
            <a:srcRect/>
            <a:stretch>
              <a:fillRect/>
            </a:stretch>
          </p:blipFill>
          <p:spPr>
            <a:xfrm>
              <a:off x="177601" y="286742"/>
              <a:ext cx="914951" cy="696507"/>
            </a:xfrm>
            <a:prstGeom prst="rect">
              <a:avLst/>
            </a:prstGeom>
            <a:ln w="12700" cap="flat">
              <a:noFill/>
              <a:miter lim="400000"/>
            </a:ln>
            <a:effectLst/>
          </p:spPr>
        </p:pic>
        <p:sp>
          <p:nvSpPr>
            <p:cNvPr id="775" name="Shape 775"/>
            <p:cNvSpPr/>
            <p:nvPr/>
          </p:nvSpPr>
          <p:spPr>
            <a:xfrm>
              <a:off x="0" y="0"/>
              <a:ext cx="1270000" cy="1270000"/>
            </a:xfrm>
            <a:prstGeom prst="ellipse">
              <a:avLst/>
            </a:prstGeom>
            <a:noFill/>
            <a:ln w="25400" cap="flat">
              <a:solidFill>
                <a:schemeClr val="accent1">
                  <a:lumOff val="23039"/>
                </a:schemeClr>
              </a:solidFill>
              <a:prstDash val="solid"/>
              <a:miter lim="800000"/>
            </a:ln>
            <a:effectLst>
              <a:outerShdw blurRad="38100" dist="25400" dir="5400000" rotWithShape="0">
                <a:srgbClr val="000000">
                  <a:alpha val="50000"/>
                </a:srgbClr>
              </a:outerShdw>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777" name="Shape 777"/>
          <p:cNvSpPr/>
          <p:nvPr/>
        </p:nvSpPr>
        <p:spPr>
          <a:xfrm>
            <a:off x="21178840" y="9794903"/>
            <a:ext cx="1270001" cy="1270001"/>
          </a:xfrm>
          <a:prstGeom prst="ellipse">
            <a:avLst/>
          </a:prstGeom>
          <a:ln w="25400">
            <a:solidFill>
              <a:srgbClr val="A7A7A7"/>
            </a:solidFill>
            <a:miter/>
          </a:ln>
          <a:effectLst>
            <a:outerShdw blurRad="38100" dist="25400" dir="5400000" rotWithShape="0">
              <a:srgbClr val="000000">
                <a:alpha val="50000"/>
              </a:srgbClr>
            </a:outerShdw>
          </a:effectLst>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78" name="Shape 778"/>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79" name="Shape 779"/>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80" name="Shape 780"/>
          <p:cNvSpPr/>
          <p:nvPr/>
        </p:nvSpPr>
        <p:spPr>
          <a:xfrm>
            <a:off x="3812330" y="10606451"/>
            <a:ext cx="1019695"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grpSp>
        <p:nvGrpSpPr>
          <p:cNvPr id="783" name="Group 783"/>
          <p:cNvGrpSpPr/>
          <p:nvPr/>
        </p:nvGrpSpPr>
        <p:grpSpPr>
          <a:xfrm>
            <a:off x="2983943" y="10123859"/>
            <a:ext cx="681098" cy="786683"/>
            <a:chOff x="0" y="0"/>
            <a:chExt cx="681096" cy="786682"/>
          </a:xfrm>
        </p:grpSpPr>
        <p:sp>
          <p:nvSpPr>
            <p:cNvPr id="781" name="Shape 78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782" name="Shape 782"/>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788" name="Group 788"/>
          <p:cNvGrpSpPr/>
          <p:nvPr/>
        </p:nvGrpSpPr>
        <p:grpSpPr>
          <a:xfrm>
            <a:off x="4855171" y="10118776"/>
            <a:ext cx="1019695" cy="1019695"/>
            <a:chOff x="0" y="0"/>
            <a:chExt cx="1019694" cy="1019694"/>
          </a:xfrm>
        </p:grpSpPr>
        <p:pic>
          <p:nvPicPr>
            <p:cNvPr id="784" name="pasted-image.pdf"/>
            <p:cNvPicPr>
              <a:picLocks noChangeAspect="1"/>
            </p:cNvPicPr>
            <p:nvPr/>
          </p:nvPicPr>
          <p:blipFill>
            <a:blip r:embed="rId5">
              <a:alphaModFix amt="34000"/>
              <a:extLst/>
            </a:blip>
            <a:srcRect/>
            <a:stretch>
              <a:fillRect/>
            </a:stretch>
          </p:blipFill>
          <p:spPr>
            <a:xfrm>
              <a:off x="0" y="0"/>
              <a:ext cx="1019695" cy="1019695"/>
            </a:xfrm>
            <a:prstGeom prst="rect">
              <a:avLst/>
            </a:prstGeom>
            <a:ln w="12700" cap="flat">
              <a:noFill/>
              <a:miter lim="400000"/>
            </a:ln>
            <a:effectLst/>
          </p:spPr>
        </p:pic>
        <p:sp>
          <p:nvSpPr>
            <p:cNvPr id="785" name="Shape 785"/>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86" name="Shape 786"/>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87" name="Shape 787"/>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793" name="Group 793"/>
          <p:cNvGrpSpPr/>
          <p:nvPr/>
        </p:nvGrpSpPr>
        <p:grpSpPr>
          <a:xfrm>
            <a:off x="6010660" y="10118776"/>
            <a:ext cx="1019695" cy="1019695"/>
            <a:chOff x="0" y="0"/>
            <a:chExt cx="1019694" cy="1019694"/>
          </a:xfrm>
        </p:grpSpPr>
        <p:pic>
          <p:nvPicPr>
            <p:cNvPr id="789" name="pasted-image.pdf"/>
            <p:cNvPicPr>
              <a:picLocks noChangeAspect="1"/>
            </p:cNvPicPr>
            <p:nvPr/>
          </p:nvPicPr>
          <p:blipFill>
            <a:blip r:embed="rId5">
              <a:alphaModFix amt="34000"/>
              <a:extLst/>
            </a:blip>
            <a:srcRect/>
            <a:stretch>
              <a:fillRect/>
            </a:stretch>
          </p:blipFill>
          <p:spPr>
            <a:xfrm>
              <a:off x="0" y="0"/>
              <a:ext cx="1019695" cy="1019695"/>
            </a:xfrm>
            <a:prstGeom prst="rect">
              <a:avLst/>
            </a:prstGeom>
            <a:ln w="12700" cap="flat">
              <a:noFill/>
              <a:miter lim="400000"/>
            </a:ln>
            <a:effectLst/>
          </p:spPr>
        </p:pic>
        <p:sp>
          <p:nvSpPr>
            <p:cNvPr id="790" name="Shape 790"/>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91" name="Shape 791"/>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792" name="Shape 792"/>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794" name="Shape 794"/>
          <p:cNvSpPr/>
          <p:nvPr/>
        </p:nvSpPr>
        <p:spPr>
          <a:xfrm>
            <a:off x="16804946" y="5101429"/>
            <a:ext cx="7073901" cy="1270001"/>
          </a:xfrm>
          <a:prstGeom prst="rect">
            <a:avLst/>
          </a:prstGeom>
          <a:ln w="25400">
            <a:miter lim="400000"/>
          </a:ln>
          <a:extLst>
            <a:ext uri="{C572A759-6A51-4108-AA02-DFA0A04FC94B}">
              <ma14:wrappingTextBoxFlag xmlns="" xmlns:ma14="http://schemas.microsoft.com/office/mac/drawingml/2011/main" val="1"/>
            </a:ext>
          </a:extLst>
        </p:spPr>
        <p:txBody>
          <a:bodyPr lIns="161924" tIns="161924" rIns="161924" bIns="161924" anchor="ctr"/>
          <a:lstStyle>
            <a:lvl1pPr algn="ctr" defTabSz="457200">
              <a:lnSpc>
                <a:spcPct val="120000"/>
              </a:lnSpc>
              <a:spcBef>
                <a:spcPts val="2400"/>
              </a:spcBef>
              <a:defRPr sz="3700" b="0">
                <a:solidFill>
                  <a:schemeClr val="accent4"/>
                </a:solidFill>
                <a:latin typeface="Open Sans Semibold"/>
                <a:ea typeface="Open Sans Semibold"/>
                <a:cs typeface="Open Sans Semibold"/>
                <a:sym typeface="Open Sans Semibold"/>
              </a:defRPr>
            </a:lvl1pPr>
          </a:lstStyle>
          <a:p>
            <a:pPr>
              <a:defRPr>
                <a:latin typeface="Open Sans"/>
                <a:ea typeface="Open Sans"/>
                <a:cs typeface="Open Sans"/>
                <a:sym typeface="Open Sans"/>
              </a:defRPr>
            </a:pPr>
            <a:r>
              <a:rPr>
                <a:latin typeface="Open Sans Semibold"/>
                <a:ea typeface="Open Sans Semibold"/>
                <a:cs typeface="Open Sans Semibold"/>
                <a:sym typeface="Open Sans Semibold"/>
              </a:rPr>
              <a:t>Multi-cloud strategy</a:t>
            </a:r>
          </a:p>
        </p:txBody>
      </p:sp>
      <p:sp>
        <p:nvSpPr>
          <p:cNvPr id="795" name="Shape 795"/>
          <p:cNvSpPr/>
          <p:nvPr/>
        </p:nvSpPr>
        <p:spPr>
          <a:xfrm>
            <a:off x="9232138" y="5101429"/>
            <a:ext cx="7077686" cy="1270001"/>
          </a:xfrm>
          <a:prstGeom prst="rect">
            <a:avLst/>
          </a:prstGeom>
          <a:ln w="25400">
            <a:miter lim="400000"/>
          </a:ln>
          <a:extLst>
            <a:ext uri="{C572A759-6A51-4108-AA02-DFA0A04FC94B}">
              <ma14:wrappingTextBoxFlag xmlns="" xmlns:ma14="http://schemas.microsoft.com/office/mac/drawingml/2011/main" val="1"/>
            </a:ext>
          </a:extLst>
        </p:spPr>
        <p:txBody>
          <a:bodyPr lIns="161924" tIns="161924" rIns="161924" bIns="161924" anchor="ctr"/>
          <a:lstStyle>
            <a:lvl1pPr algn="ctr" defTabSz="457200">
              <a:lnSpc>
                <a:spcPct val="120000"/>
              </a:lnSpc>
              <a:spcBef>
                <a:spcPts val="2400"/>
              </a:spcBef>
              <a:defRPr sz="3700" b="0">
                <a:solidFill>
                  <a:schemeClr val="accent4"/>
                </a:solidFill>
                <a:latin typeface="Open Sans Semibold"/>
                <a:ea typeface="Open Sans Semibold"/>
                <a:cs typeface="Open Sans Semibold"/>
                <a:sym typeface="Open Sans Semibold"/>
              </a:defRPr>
            </a:lvl1pPr>
          </a:lstStyle>
          <a:p>
            <a:pPr>
              <a:defRPr>
                <a:latin typeface="Open Sans"/>
                <a:ea typeface="Open Sans"/>
                <a:cs typeface="Open Sans"/>
                <a:sym typeface="Open Sans"/>
              </a:defRPr>
            </a:pPr>
            <a:r>
              <a:rPr>
                <a:latin typeface="Open Sans Semibold"/>
                <a:ea typeface="Open Sans Semibold"/>
                <a:cs typeface="Open Sans Semibold"/>
                <a:sym typeface="Open Sans Semibold"/>
              </a:rPr>
              <a:t>Safe, consistent workflow</a:t>
            </a:r>
          </a:p>
        </p:txBody>
      </p:sp>
      <p:sp>
        <p:nvSpPr>
          <p:cNvPr id="796" name="Shape 796"/>
          <p:cNvSpPr/>
          <p:nvPr/>
        </p:nvSpPr>
        <p:spPr>
          <a:xfrm>
            <a:off x="1422807" y="5101429"/>
            <a:ext cx="7366734" cy="1270001"/>
          </a:xfrm>
          <a:prstGeom prst="rect">
            <a:avLst/>
          </a:prstGeom>
          <a:ln w="25400">
            <a:miter lim="400000"/>
          </a:ln>
          <a:extLst>
            <a:ext uri="{C572A759-6A51-4108-AA02-DFA0A04FC94B}">
              <ma14:wrappingTextBoxFlag xmlns="" xmlns:ma14="http://schemas.microsoft.com/office/mac/drawingml/2011/main" val="1"/>
            </a:ext>
          </a:extLst>
        </p:spPr>
        <p:txBody>
          <a:bodyPr lIns="161924" tIns="161924" rIns="161924" bIns="161924" anchor="ctr"/>
          <a:lstStyle>
            <a:lvl1pPr algn="ctr" defTabSz="457200">
              <a:lnSpc>
                <a:spcPct val="120000"/>
              </a:lnSpc>
              <a:spcBef>
                <a:spcPts val="2400"/>
              </a:spcBef>
              <a:defRPr sz="3700" b="0">
                <a:solidFill>
                  <a:schemeClr val="accent4"/>
                </a:solidFill>
                <a:latin typeface="Open Sans Semibold"/>
                <a:ea typeface="Open Sans Semibold"/>
                <a:cs typeface="Open Sans Semibold"/>
                <a:sym typeface="Open Sans Semibold"/>
              </a:defRPr>
            </a:lvl1pPr>
          </a:lstStyle>
          <a:p>
            <a:pPr>
              <a:defRPr>
                <a:latin typeface="Open Sans"/>
                <a:ea typeface="Open Sans"/>
                <a:cs typeface="Open Sans"/>
                <a:sym typeface="Open Sans"/>
              </a:defRPr>
            </a:pPr>
            <a:r>
              <a:rPr>
                <a:latin typeface="Open Sans Semibold"/>
                <a:ea typeface="Open Sans Semibold"/>
                <a:cs typeface="Open Sans Semibold"/>
                <a:sym typeface="Open Sans Semibold"/>
              </a:rPr>
              <a:t>Manage infrastructure at scale</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Shape 800"/>
          <p:cNvSpPr/>
          <p:nvPr/>
        </p:nvSpPr>
        <p:spPr>
          <a:xfrm>
            <a:off x="14744878" y="4628033"/>
            <a:ext cx="2428966"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defRPr>
            </a:lvl1pPr>
          </a:lstStyle>
          <a:p>
            <a:r>
              <a:t>CONNECT</a:t>
            </a:r>
          </a:p>
        </p:txBody>
      </p:sp>
      <p:sp>
        <p:nvSpPr>
          <p:cNvPr id="801" name="Shape 801"/>
          <p:cNvSpPr/>
          <p:nvPr/>
        </p:nvSpPr>
        <p:spPr>
          <a:xfrm>
            <a:off x="14846475" y="5056154"/>
            <a:ext cx="4273508" cy="5757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Infrastructure &amp; applications</a:t>
            </a:r>
          </a:p>
        </p:txBody>
      </p:sp>
      <p:grpSp>
        <p:nvGrpSpPr>
          <p:cNvPr id="804" name="Group 804"/>
          <p:cNvGrpSpPr/>
          <p:nvPr/>
        </p:nvGrpSpPr>
        <p:grpSpPr>
          <a:xfrm>
            <a:off x="6736343" y="9744452"/>
            <a:ext cx="16525824" cy="1959093"/>
            <a:chOff x="0" y="0"/>
            <a:chExt cx="16525822" cy="1959092"/>
          </a:xfrm>
        </p:grpSpPr>
        <p:sp>
          <p:nvSpPr>
            <p:cNvPr id="802" name="Shape 802"/>
            <p:cNvSpPr/>
            <p:nvPr/>
          </p:nvSpPr>
          <p:spPr>
            <a:xfrm>
              <a:off x="56498" y="0"/>
              <a:ext cx="16469325" cy="1955800"/>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9" tIns="121919" rIns="121919" bIns="121919" numCol="1" anchor="ctr">
              <a:noAutofit/>
            </a:bodyPr>
            <a:lstStyle/>
            <a:p>
              <a:pPr algn="ctr">
                <a:lnSpc>
                  <a:spcPct val="100000"/>
                </a:lnSpc>
                <a:spcBef>
                  <a:spcPts val="0"/>
                </a:spcBef>
                <a:defRPr sz="3400" b="0">
                  <a:latin typeface="Verdana"/>
                  <a:ea typeface="Verdana"/>
                  <a:cs typeface="Verdana"/>
                  <a:sym typeface="Verdana"/>
                </a:defRPr>
              </a:pPr>
              <a:endParaRPr/>
            </a:p>
          </p:txBody>
        </p:sp>
        <p:sp>
          <p:nvSpPr>
            <p:cNvPr id="803" name="Shape 803"/>
            <p:cNvSpPr/>
            <p:nvPr/>
          </p:nvSpPr>
          <p:spPr>
            <a:xfrm>
              <a:off x="0" y="3292"/>
              <a:ext cx="73152" cy="1955801"/>
            </a:xfrm>
            <a:prstGeom prst="rect">
              <a:avLst/>
            </a:prstGeom>
            <a:solidFill>
              <a:schemeClr val="accent4"/>
            </a:solidFill>
            <a:ln w="12700" cap="flat">
              <a:noFill/>
              <a:miter lim="400000"/>
            </a:ln>
            <a:effectLst/>
          </p:spPr>
          <p:txBody>
            <a:bodyPr wrap="square" lIns="121919" tIns="121919" rIns="121919" bIns="121919" numCol="1" anchor="ctr">
              <a:noAutofit/>
            </a:bodyPr>
            <a:lstStyle/>
            <a:p>
              <a:pPr algn="ctr">
                <a:lnSpc>
                  <a:spcPct val="100000"/>
                </a:lnSpc>
                <a:spcBef>
                  <a:spcPts val="0"/>
                </a:spcBef>
                <a:defRPr sz="3400" b="0">
                  <a:latin typeface="Verdana"/>
                  <a:ea typeface="Verdana"/>
                  <a:cs typeface="Verdana"/>
                  <a:sym typeface="Verdana"/>
                </a:defRPr>
              </a:pPr>
              <a:endParaRPr/>
            </a:p>
          </p:txBody>
        </p:sp>
      </p:grpSp>
      <p:sp>
        <p:nvSpPr>
          <p:cNvPr id="805" name="Shape 805"/>
          <p:cNvSpPr>
            <a:spLocks noGrp="1"/>
          </p:cNvSpPr>
          <p:nvPr>
            <p:ph type="sldNum" sz="quarter" idx="2"/>
          </p:nvPr>
        </p:nvSpPr>
        <p:spPr>
          <a:xfrm>
            <a:off x="23586082" y="12945582"/>
            <a:ext cx="385723"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a:t>
            </a:fld>
            <a:endParaRPr/>
          </a:p>
        </p:txBody>
      </p:sp>
      <p:sp>
        <p:nvSpPr>
          <p:cNvPr id="806" name="Shape 806"/>
          <p:cNvSpPr/>
          <p:nvPr/>
        </p:nvSpPr>
        <p:spPr>
          <a:xfrm>
            <a:off x="1539994" y="6087034"/>
            <a:ext cx="2886166"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defRPr>
            </a:lvl1pPr>
          </a:lstStyle>
          <a:p>
            <a:r>
              <a:t>DEVELOPMENT</a:t>
            </a:r>
          </a:p>
        </p:txBody>
      </p:sp>
      <p:sp>
        <p:nvSpPr>
          <p:cNvPr id="807" name="Shape 807"/>
          <p:cNvSpPr/>
          <p:nvPr/>
        </p:nvSpPr>
        <p:spPr>
          <a:xfrm>
            <a:off x="1565394" y="8147776"/>
            <a:ext cx="2428966"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defRPr>
            </a:lvl1pPr>
          </a:lstStyle>
          <a:p>
            <a:r>
              <a:t>SECURITY</a:t>
            </a:r>
          </a:p>
        </p:txBody>
      </p:sp>
      <p:sp>
        <p:nvSpPr>
          <p:cNvPr id="808" name="Shape 808"/>
          <p:cNvSpPr/>
          <p:nvPr/>
        </p:nvSpPr>
        <p:spPr>
          <a:xfrm>
            <a:off x="1539991" y="6444059"/>
            <a:ext cx="4273508" cy="5757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809" name="Shape 809"/>
          <p:cNvSpPr/>
          <p:nvPr/>
        </p:nvSpPr>
        <p:spPr>
          <a:xfrm>
            <a:off x="1565391" y="8523379"/>
            <a:ext cx="5391108" cy="5757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grpSp>
        <p:nvGrpSpPr>
          <p:cNvPr id="812" name="Group 812"/>
          <p:cNvGrpSpPr/>
          <p:nvPr/>
        </p:nvGrpSpPr>
        <p:grpSpPr>
          <a:xfrm>
            <a:off x="6736343" y="7645400"/>
            <a:ext cx="16525824" cy="1955800"/>
            <a:chOff x="0" y="0"/>
            <a:chExt cx="16525822" cy="1955800"/>
          </a:xfrm>
        </p:grpSpPr>
        <p:sp>
          <p:nvSpPr>
            <p:cNvPr id="810" name="Shape 810"/>
            <p:cNvSpPr/>
            <p:nvPr/>
          </p:nvSpPr>
          <p:spPr>
            <a:xfrm>
              <a:off x="56498" y="0"/>
              <a:ext cx="16469325" cy="1955800"/>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9" tIns="121919" rIns="121919" bIns="121919" numCol="1" anchor="ctr">
              <a:noAutofit/>
            </a:bodyPr>
            <a:lstStyle/>
            <a:p>
              <a:pPr algn="ctr">
                <a:lnSpc>
                  <a:spcPct val="100000"/>
                </a:lnSpc>
                <a:spcBef>
                  <a:spcPts val="0"/>
                </a:spcBef>
                <a:defRPr sz="3400" b="0">
                  <a:latin typeface="Verdana"/>
                  <a:ea typeface="Verdana"/>
                  <a:cs typeface="Verdana"/>
                  <a:sym typeface="Verdana"/>
                </a:defRPr>
              </a:pPr>
              <a:endParaRPr/>
            </a:p>
          </p:txBody>
        </p:sp>
        <p:sp>
          <p:nvSpPr>
            <p:cNvPr id="811" name="Shape 811"/>
            <p:cNvSpPr/>
            <p:nvPr/>
          </p:nvSpPr>
          <p:spPr>
            <a:xfrm>
              <a:off x="0" y="2540"/>
              <a:ext cx="73152" cy="1950721"/>
            </a:xfrm>
            <a:prstGeom prst="rect">
              <a:avLst/>
            </a:prstGeom>
            <a:solidFill>
              <a:srgbClr val="000000"/>
            </a:solidFill>
            <a:ln w="12700" cap="flat">
              <a:noFill/>
              <a:miter lim="400000"/>
            </a:ln>
            <a:effectLst/>
          </p:spPr>
          <p:txBody>
            <a:bodyPr wrap="square" lIns="121919" tIns="121919" rIns="121919" bIns="121919" numCol="1" anchor="ctr">
              <a:noAutofit/>
            </a:bodyPr>
            <a:lstStyle/>
            <a:p>
              <a:pPr algn="ctr">
                <a:lnSpc>
                  <a:spcPct val="100000"/>
                </a:lnSpc>
                <a:spcBef>
                  <a:spcPts val="0"/>
                </a:spcBef>
                <a:defRPr sz="3400" b="0">
                  <a:latin typeface="Verdana"/>
                  <a:ea typeface="Verdana"/>
                  <a:cs typeface="Verdana"/>
                  <a:sym typeface="Verdana"/>
                </a:defRPr>
              </a:pPr>
              <a:endParaRPr/>
            </a:p>
          </p:txBody>
        </p:sp>
      </p:grpSp>
      <p:grpSp>
        <p:nvGrpSpPr>
          <p:cNvPr id="815" name="Group 815"/>
          <p:cNvGrpSpPr/>
          <p:nvPr/>
        </p:nvGrpSpPr>
        <p:grpSpPr>
          <a:xfrm>
            <a:off x="6736343" y="5575513"/>
            <a:ext cx="16525824" cy="1968501"/>
            <a:chOff x="0" y="0"/>
            <a:chExt cx="16525822" cy="1968500"/>
          </a:xfrm>
        </p:grpSpPr>
        <p:sp>
          <p:nvSpPr>
            <p:cNvPr id="813" name="Shape 813"/>
            <p:cNvSpPr/>
            <p:nvPr/>
          </p:nvSpPr>
          <p:spPr>
            <a:xfrm>
              <a:off x="56498" y="12700"/>
              <a:ext cx="16469325" cy="1955800"/>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9" tIns="121919" rIns="121919" bIns="121919" numCol="1" anchor="ctr">
              <a:noAutofit/>
            </a:bodyPr>
            <a:lstStyle/>
            <a:p>
              <a:pPr algn="ctr">
                <a:lnSpc>
                  <a:spcPct val="100000"/>
                </a:lnSpc>
                <a:spcBef>
                  <a:spcPts val="0"/>
                </a:spcBef>
                <a:defRPr sz="3400" b="0">
                  <a:latin typeface="Verdana"/>
                  <a:ea typeface="Verdana"/>
                  <a:cs typeface="Verdana"/>
                  <a:sym typeface="Verdana"/>
                </a:defRPr>
              </a:pPr>
              <a:endParaRPr/>
            </a:p>
          </p:txBody>
        </p:sp>
        <p:sp>
          <p:nvSpPr>
            <p:cNvPr id="814" name="Shape 814"/>
            <p:cNvSpPr/>
            <p:nvPr/>
          </p:nvSpPr>
          <p:spPr>
            <a:xfrm>
              <a:off x="0" y="0"/>
              <a:ext cx="73152" cy="1955800"/>
            </a:xfrm>
            <a:prstGeom prst="rect">
              <a:avLst/>
            </a:prstGeom>
            <a:solidFill>
              <a:schemeClr val="accent5"/>
            </a:solidFill>
            <a:ln w="12700" cap="flat">
              <a:noFill/>
              <a:miter lim="400000"/>
            </a:ln>
            <a:effectLst/>
          </p:spPr>
          <p:txBody>
            <a:bodyPr wrap="square" lIns="121919" tIns="121919" rIns="121919" bIns="121919" numCol="1" anchor="ctr">
              <a:noAutofit/>
            </a:bodyPr>
            <a:lstStyle/>
            <a:p>
              <a:pPr algn="ctr">
                <a:lnSpc>
                  <a:spcPct val="100000"/>
                </a:lnSpc>
                <a:spcBef>
                  <a:spcPts val="0"/>
                </a:spcBef>
                <a:defRPr sz="3400" b="0">
                  <a:latin typeface="Verdana"/>
                  <a:ea typeface="Verdana"/>
                  <a:cs typeface="Verdana"/>
                  <a:sym typeface="Verdana"/>
                </a:defRPr>
              </a:pPr>
              <a:endParaRPr/>
            </a:p>
          </p:txBody>
        </p:sp>
      </p:grpSp>
      <p:sp>
        <p:nvSpPr>
          <p:cNvPr id="816" name="Shape 816"/>
          <p:cNvSpPr/>
          <p:nvPr/>
        </p:nvSpPr>
        <p:spPr>
          <a:xfrm>
            <a:off x="1565397" y="3777647"/>
            <a:ext cx="22254788" cy="5863450"/>
          </a:xfrm>
          <a:prstGeom prst="rect">
            <a:avLst/>
          </a:prstGeom>
          <a:solidFill>
            <a:srgbClr val="FFFFFF">
              <a:alpha val="72000"/>
            </a:srgb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17" name="Shape 817"/>
          <p:cNvSpPr/>
          <p:nvPr/>
        </p:nvSpPr>
        <p:spPr>
          <a:xfrm>
            <a:off x="10255084" y="711738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5199"/>
            </a:srgbClr>
          </a:solidFill>
          <a:ln w="63500">
            <a:solidFill>
              <a:srgbClr val="44546A">
                <a:alpha val="20000"/>
              </a:srgb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18" name="Shape 818"/>
          <p:cNvSpPr/>
          <p:nvPr/>
        </p:nvSpPr>
        <p:spPr>
          <a:xfrm>
            <a:off x="10255084" y="5092877"/>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5199"/>
            </a:schemeClr>
          </a:solidFill>
          <a:ln w="63500">
            <a:solidFill>
              <a:schemeClr val="accent5">
                <a:alpha val="20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19" name="Shape 819"/>
          <p:cNvSpPr>
            <a:spLocks noGrp="1"/>
          </p:cNvSpPr>
          <p:nvPr>
            <p:ph type="title"/>
          </p:nvPr>
        </p:nvSpPr>
        <p:spPr>
          <a:xfrm>
            <a:off x="1565396" y="1011927"/>
            <a:ext cx="21441910" cy="1515992"/>
          </a:xfrm>
          <a:prstGeom prst="rect">
            <a:avLst/>
          </a:prstGeom>
        </p:spPr>
        <p:txBody>
          <a:bodyPr/>
          <a:lstStyle>
            <a:lvl1pPr>
              <a:defRPr sz="5600" spc="-200">
                <a:latin typeface="Verdana"/>
                <a:ea typeface="Verdana"/>
                <a:cs typeface="Verdana"/>
                <a:sym typeface="Verdana"/>
              </a:defRPr>
            </a:lvl1pPr>
          </a:lstStyle>
          <a:p>
            <a:r>
              <a:t>HashiCorp Terraform</a:t>
            </a:r>
          </a:p>
        </p:txBody>
      </p:sp>
      <p:sp>
        <p:nvSpPr>
          <p:cNvPr id="820" name="Shape 820"/>
          <p:cNvSpPr/>
          <p:nvPr/>
        </p:nvSpPr>
        <p:spPr>
          <a:xfrm>
            <a:off x="1565396" y="10244402"/>
            <a:ext cx="2428967"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defRPr>
            </a:lvl1pPr>
          </a:lstStyle>
          <a:p>
            <a:r>
              <a:t>OPERATIONS</a:t>
            </a:r>
          </a:p>
        </p:txBody>
      </p:sp>
      <p:sp>
        <p:nvSpPr>
          <p:cNvPr id="821" name="Shape 821"/>
          <p:cNvSpPr/>
          <p:nvPr/>
        </p:nvSpPr>
        <p:spPr>
          <a:xfrm>
            <a:off x="1565394" y="10624568"/>
            <a:ext cx="4273508" cy="5757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822" name="Shape 82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828" name="Group 828"/>
          <p:cNvGrpSpPr/>
          <p:nvPr/>
        </p:nvGrpSpPr>
        <p:grpSpPr>
          <a:xfrm>
            <a:off x="14448471" y="5338487"/>
            <a:ext cx="200014" cy="5309073"/>
            <a:chOff x="0" y="0"/>
            <a:chExt cx="200012" cy="5309072"/>
          </a:xfrm>
        </p:grpSpPr>
        <p:sp>
          <p:nvSpPr>
            <p:cNvPr id="823" name="Shape 823"/>
            <p:cNvSpPr/>
            <p:nvPr/>
          </p:nvSpPr>
          <p:spPr>
            <a:xfrm flipV="1">
              <a:off x="101665" y="72607"/>
              <a:ext cx="1" cy="5232649"/>
            </a:xfrm>
            <a:prstGeom prst="line">
              <a:avLst/>
            </a:prstGeom>
            <a:noFill/>
            <a:ln w="76200" cap="flat">
              <a:solidFill>
                <a:schemeClr val="accent6">
                  <a:alpha val="20000"/>
                </a:schemeClr>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24" name="Shape 824"/>
            <p:cNvSpPr/>
            <p:nvPr/>
          </p:nvSpPr>
          <p:spPr>
            <a:xfrm>
              <a:off x="9512" y="5118572"/>
              <a:ext cx="190501" cy="190501"/>
            </a:xfrm>
            <a:prstGeom prst="ellipse">
              <a:avLst/>
            </a:prstGeom>
            <a:solidFill>
              <a:schemeClr val="accent6">
                <a:alpha val="20000"/>
              </a:schemeClr>
            </a:solidFill>
            <a:ln w="25400" cap="flat">
              <a:solidFill>
                <a:schemeClr val="accent6">
                  <a:satOff val="-7222"/>
                  <a:lumOff val="26470"/>
                  <a:alpha val="20000"/>
                </a:schemeClr>
              </a:solidFill>
              <a:prstDash val="solid"/>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25" name="Shape 825"/>
            <p:cNvSpPr/>
            <p:nvPr/>
          </p:nvSpPr>
          <p:spPr>
            <a:xfrm>
              <a:off x="9512" y="3152772"/>
              <a:ext cx="190501" cy="190501"/>
            </a:xfrm>
            <a:prstGeom prst="ellipse">
              <a:avLst/>
            </a:prstGeom>
            <a:solidFill>
              <a:schemeClr val="accent6">
                <a:alpha val="20000"/>
              </a:schemeClr>
            </a:solidFill>
            <a:ln w="25400" cap="flat">
              <a:solidFill>
                <a:schemeClr val="accent6">
                  <a:satOff val="-7222"/>
                  <a:lumOff val="26470"/>
                  <a:alpha val="20000"/>
                </a:schemeClr>
              </a:solidFill>
              <a:prstDash val="solid"/>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26" name="Shape 826"/>
            <p:cNvSpPr/>
            <p:nvPr/>
          </p:nvSpPr>
          <p:spPr>
            <a:xfrm>
              <a:off x="9512" y="1059487"/>
              <a:ext cx="190501" cy="190501"/>
            </a:xfrm>
            <a:prstGeom prst="ellipse">
              <a:avLst/>
            </a:prstGeom>
            <a:solidFill>
              <a:schemeClr val="accent6">
                <a:alpha val="20000"/>
              </a:schemeClr>
            </a:solidFill>
            <a:ln w="25400" cap="flat">
              <a:solidFill>
                <a:schemeClr val="accent6">
                  <a:satOff val="-7222"/>
                  <a:lumOff val="26470"/>
                  <a:alpha val="20000"/>
                </a:schemeClr>
              </a:solidFill>
              <a:prstDash val="solid"/>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27" name="Shape 827"/>
            <p:cNvSpPr/>
            <p:nvPr/>
          </p:nvSpPr>
          <p:spPr>
            <a:xfrm>
              <a:off x="0" y="0"/>
              <a:ext cx="190500" cy="190500"/>
            </a:xfrm>
            <a:prstGeom prst="ellipse">
              <a:avLst/>
            </a:prstGeom>
            <a:solidFill>
              <a:schemeClr val="accent6">
                <a:alpha val="20000"/>
              </a:schemeClr>
            </a:solidFill>
            <a:ln w="25400" cap="flat">
              <a:solidFill>
                <a:schemeClr val="accent6">
                  <a:satOff val="-7222"/>
                  <a:lumOff val="26470"/>
                  <a:alpha val="20000"/>
                </a:schemeClr>
              </a:solidFill>
              <a:prstDash val="solid"/>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829" name="Shape 829"/>
          <p:cNvSpPr/>
          <p:nvPr/>
        </p:nvSpPr>
        <p:spPr>
          <a:xfrm>
            <a:off x="1451869" y="2053169"/>
            <a:ext cx="22207309" cy="1121173"/>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lstStyle>
            <a:lvl1pPr defTabSz="2438400">
              <a:lnSpc>
                <a:spcPct val="90000"/>
              </a:lnSpc>
              <a:spcBef>
                <a:spcPts val="2300"/>
              </a:spcBef>
              <a:defRPr sz="3800" i="1">
                <a:solidFill>
                  <a:schemeClr val="accent1"/>
                </a:solidFill>
                <a:latin typeface="Verdana"/>
                <a:ea typeface="Verdana"/>
                <a:cs typeface="Verdana"/>
                <a:sym typeface="Verdana"/>
              </a:defRPr>
            </a:lvl1pPr>
          </a:lstStyle>
          <a:p>
            <a:r>
              <a:t>A consistent workflow to provision any infrastructure for any application</a:t>
            </a:r>
          </a:p>
        </p:txBody>
      </p:sp>
      <p:sp>
        <p:nvSpPr>
          <p:cNvPr id="830" name="Shape 830"/>
          <p:cNvSpPr/>
          <p:nvPr/>
        </p:nvSpPr>
        <p:spPr>
          <a:xfrm>
            <a:off x="16013140" y="10395968"/>
            <a:ext cx="6133641" cy="10329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marL="254000" indent="-254000">
              <a:lnSpc>
                <a:spcPct val="150000"/>
              </a:lnSpc>
              <a:spcBef>
                <a:spcPts val="0"/>
              </a:spcBef>
              <a:buSzPct val="100000"/>
              <a:buChar char="•"/>
              <a:defRPr sz="2000" b="0">
                <a:solidFill>
                  <a:srgbClr val="44546A"/>
                </a:solidFill>
                <a:latin typeface="Verdana"/>
                <a:ea typeface="Verdana"/>
                <a:cs typeface="Verdana"/>
                <a:sym typeface="Verdana"/>
              </a:defRPr>
            </a:lvl1pPr>
          </a:lstStyle>
          <a:p>
            <a:r>
              <a:t>Provision any infrastructure for any application</a:t>
            </a:r>
          </a:p>
        </p:txBody>
      </p:sp>
      <p:grpSp>
        <p:nvGrpSpPr>
          <p:cNvPr id="835" name="Group 835"/>
          <p:cNvGrpSpPr/>
          <p:nvPr/>
        </p:nvGrpSpPr>
        <p:grpSpPr>
          <a:xfrm>
            <a:off x="12465370" y="10280274"/>
            <a:ext cx="611222" cy="696699"/>
            <a:chOff x="0" y="0"/>
            <a:chExt cx="611221" cy="696698"/>
          </a:xfrm>
        </p:grpSpPr>
        <p:sp>
          <p:nvSpPr>
            <p:cNvPr id="831" name="Shape 831"/>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32" name="Shape 832"/>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33" name="Shape 833"/>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34" name="Shape 834"/>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5B78B9C-24A0-FA45-B263-D816B14A65E8}"/>
              </a:ext>
            </a:extLst>
          </p:cNvPr>
          <p:cNvSpPr>
            <a:spLocks noGrp="1"/>
          </p:cNvSpPr>
          <p:nvPr>
            <p:ph type="body" sz="quarter" idx="13"/>
          </p:nvPr>
        </p:nvSpPr>
        <p:spPr>
          <a:xfrm>
            <a:off x="7996235" y="7817349"/>
            <a:ext cx="12890738" cy="2670542"/>
          </a:xfrm>
        </p:spPr>
        <p:txBody>
          <a:bodyPr>
            <a:normAutofit/>
          </a:bodyPr>
          <a:lstStyle/>
          <a:p>
            <a:endParaRPr lang="en-US" dirty="0"/>
          </a:p>
          <a:p>
            <a:endParaRPr lang="en-US" dirty="0"/>
          </a:p>
        </p:txBody>
      </p:sp>
      <p:sp>
        <p:nvSpPr>
          <p:cNvPr id="4" name="Title 3">
            <a:extLst>
              <a:ext uri="{FF2B5EF4-FFF2-40B4-BE49-F238E27FC236}">
                <a16:creationId xmlns:a16="http://schemas.microsoft.com/office/drawing/2014/main" id="{CF4954BD-A542-8345-9E3E-196417D78BB6}"/>
              </a:ext>
            </a:extLst>
          </p:cNvPr>
          <p:cNvSpPr>
            <a:spLocks noGrp="1"/>
          </p:cNvSpPr>
          <p:nvPr>
            <p:ph type="title"/>
          </p:nvPr>
        </p:nvSpPr>
        <p:spPr/>
        <p:txBody>
          <a:bodyPr/>
          <a:lstStyle/>
          <a:p>
            <a:r>
              <a:rPr lang="en-US" dirty="0"/>
              <a:t>Terraform</a:t>
            </a:r>
          </a:p>
        </p:txBody>
      </p:sp>
    </p:spTree>
    <p:extLst>
      <p:ext uri="{BB962C8B-B14F-4D97-AF65-F5344CB8AC3E}">
        <p14:creationId xmlns:p14="http://schemas.microsoft.com/office/powerpoint/2010/main" val="9412384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5C34FA-10A3-5B4D-BBCB-5CF24EB1315C}"/>
              </a:ext>
            </a:extLst>
          </p:cNvPr>
          <p:cNvSpPr>
            <a:spLocks noGrp="1"/>
          </p:cNvSpPr>
          <p:nvPr>
            <p:ph type="body" idx="1"/>
          </p:nvPr>
        </p:nvSpPr>
        <p:spPr>
          <a:xfrm>
            <a:off x="1453186" y="3349719"/>
            <a:ext cx="21745481" cy="9241292"/>
          </a:xfrm>
        </p:spPr>
        <p:txBody>
          <a:bodyPr/>
          <a:lstStyle/>
          <a:p>
            <a:pPr marL="0" indent="0">
              <a:buNone/>
            </a:pPr>
            <a:r>
              <a:rPr lang="en-US" dirty="0">
                <a:hlinkClick r:id="rId3"/>
              </a:rPr>
              <a:t>https://www.terraform.io/</a:t>
            </a:r>
            <a:endParaRPr lang="en-US" dirty="0"/>
          </a:p>
          <a:p>
            <a:pPr marL="0" indent="0">
              <a:buNone/>
            </a:pPr>
            <a:endParaRPr lang="en-US" dirty="0"/>
          </a:p>
          <a:p>
            <a:pPr marL="0" indent="0">
              <a:buNone/>
            </a:pPr>
            <a:r>
              <a:rPr lang="en-US" dirty="0"/>
              <a:t>Open Source Software</a:t>
            </a:r>
          </a:p>
          <a:p>
            <a:pPr marL="0" indent="0">
              <a:buNone/>
            </a:pPr>
            <a:r>
              <a:rPr lang="en-US" dirty="0">
                <a:hlinkClick r:id="rId4"/>
              </a:rPr>
              <a:t>https://github.com/hashicorp/terraform</a:t>
            </a:r>
            <a:r>
              <a:rPr lang="en-US" dirty="0"/>
              <a:t> </a:t>
            </a:r>
          </a:p>
          <a:p>
            <a:pPr marL="0" indent="0">
              <a:buNone/>
            </a:pPr>
            <a:r>
              <a:rPr lang="en-US" dirty="0"/>
              <a:t> </a:t>
            </a:r>
          </a:p>
          <a:p>
            <a:pPr marL="0" indent="0">
              <a:buNone/>
            </a:pPr>
            <a:r>
              <a:rPr lang="en-US" dirty="0"/>
              <a:t>Written in GO</a:t>
            </a:r>
          </a:p>
          <a:p>
            <a:pPr marL="0" indent="0">
              <a:buNone/>
            </a:pPr>
            <a:r>
              <a:rPr lang="en-US" dirty="0">
                <a:hlinkClick r:id="rId5"/>
              </a:rPr>
              <a:t>https://golang.org/</a:t>
            </a:r>
            <a:r>
              <a:rPr lang="en-US" dirty="0"/>
              <a:t> </a:t>
            </a:r>
          </a:p>
          <a:p>
            <a:pPr marL="0" indent="0">
              <a:buNone/>
            </a:pPr>
            <a:endParaRPr lang="en-US" dirty="0"/>
          </a:p>
        </p:txBody>
      </p:sp>
      <p:sp>
        <p:nvSpPr>
          <p:cNvPr id="3" name="Title 2">
            <a:extLst>
              <a:ext uri="{FF2B5EF4-FFF2-40B4-BE49-F238E27FC236}">
                <a16:creationId xmlns:a16="http://schemas.microsoft.com/office/drawing/2014/main" id="{ED57491D-6899-6345-A901-FD0AB3D1B93E}"/>
              </a:ext>
            </a:extLst>
          </p:cNvPr>
          <p:cNvSpPr>
            <a:spLocks noGrp="1"/>
          </p:cNvSpPr>
          <p:nvPr>
            <p:ph type="title"/>
          </p:nvPr>
        </p:nvSpPr>
        <p:spPr/>
        <p:txBody>
          <a:bodyPr/>
          <a:lstStyle/>
          <a:p>
            <a:r>
              <a:rPr lang="en-CA" dirty="0"/>
              <a:t>Terraform</a:t>
            </a:r>
            <a:endParaRPr lang="en-US" dirty="0"/>
          </a:p>
        </p:txBody>
      </p:sp>
      <p:pic>
        <p:nvPicPr>
          <p:cNvPr id="1026" name="Picture 2" descr="https://golang.org/doc/gopher/frontpage.png">
            <a:extLst>
              <a:ext uri="{FF2B5EF4-FFF2-40B4-BE49-F238E27FC236}">
                <a16:creationId xmlns:a16="http://schemas.microsoft.com/office/drawing/2014/main" id="{C6592850-1915-4B43-B9F2-4C3CF38A61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23666" y="3349719"/>
            <a:ext cx="3175000" cy="431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ithub.">
            <a:extLst>
              <a:ext uri="{FF2B5EF4-FFF2-40B4-BE49-F238E27FC236}">
                <a16:creationId xmlns:a16="http://schemas.microsoft.com/office/drawing/2014/main" id="{1817AE06-C2E2-B041-83FD-3B3CAA454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23666" y="8922327"/>
            <a:ext cx="3177309" cy="3177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45037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E31B7B-8E63-7C42-A2DD-6DA8DD4833A6}"/>
              </a:ext>
            </a:extLst>
          </p:cNvPr>
          <p:cNvSpPr>
            <a:spLocks noGrp="1"/>
          </p:cNvSpPr>
          <p:nvPr>
            <p:ph type="body" idx="1"/>
          </p:nvPr>
        </p:nvSpPr>
        <p:spPr/>
        <p:txBody>
          <a:bodyPr/>
          <a:lstStyle/>
          <a:p>
            <a:pPr marL="0" indent="0">
              <a:buNone/>
            </a:pPr>
            <a:r>
              <a:rPr lang="en-US" dirty="0">
                <a:hlinkClick r:id="rId2"/>
              </a:rPr>
              <a:t>https://www.terraform.io/docs</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D9017296-B609-684D-9F5E-E2639B47DAF8}"/>
              </a:ext>
            </a:extLst>
          </p:cNvPr>
          <p:cNvSpPr>
            <a:spLocks noGrp="1"/>
          </p:cNvSpPr>
          <p:nvPr>
            <p:ph type="title"/>
          </p:nvPr>
        </p:nvSpPr>
        <p:spPr/>
        <p:txBody>
          <a:bodyPr/>
          <a:lstStyle/>
          <a:p>
            <a:r>
              <a:rPr lang="en-US" dirty="0"/>
              <a:t>Terraform Doc’s</a:t>
            </a:r>
          </a:p>
        </p:txBody>
      </p:sp>
      <p:sp>
        <p:nvSpPr>
          <p:cNvPr id="4" name="Text Placeholder 3">
            <a:extLst>
              <a:ext uri="{FF2B5EF4-FFF2-40B4-BE49-F238E27FC236}">
                <a16:creationId xmlns:a16="http://schemas.microsoft.com/office/drawing/2014/main" id="{CDF521D0-00C4-484A-B182-821294CEE5C6}"/>
              </a:ext>
            </a:extLst>
          </p:cNvPr>
          <p:cNvSpPr>
            <a:spLocks noGrp="1"/>
          </p:cNvSpPr>
          <p:nvPr>
            <p:ph type="body" sz="quarter" idx="10"/>
          </p:nvPr>
        </p:nvSpPr>
        <p:spPr/>
        <p:txBody>
          <a:bodyPr/>
          <a:lstStyle/>
          <a:p>
            <a:endParaRPr lang="en-US" dirty="0"/>
          </a:p>
        </p:txBody>
      </p:sp>
      <p:pic>
        <p:nvPicPr>
          <p:cNvPr id="5" name="Picture 4">
            <a:extLst>
              <a:ext uri="{FF2B5EF4-FFF2-40B4-BE49-F238E27FC236}">
                <a16:creationId xmlns:a16="http://schemas.microsoft.com/office/drawing/2014/main" id="{592585EB-0EC3-CB4D-ABD1-E2B5101A0061}"/>
              </a:ext>
            </a:extLst>
          </p:cNvPr>
          <p:cNvPicPr>
            <a:picLocks noChangeAspect="1"/>
          </p:cNvPicPr>
          <p:nvPr/>
        </p:nvPicPr>
        <p:blipFill>
          <a:blip r:embed="rId3"/>
          <a:stretch>
            <a:fillRect/>
          </a:stretch>
        </p:blipFill>
        <p:spPr>
          <a:xfrm>
            <a:off x="8326966" y="5504411"/>
            <a:ext cx="14871700" cy="7086600"/>
          </a:xfrm>
          <a:prstGeom prst="rect">
            <a:avLst/>
          </a:prstGeom>
        </p:spPr>
      </p:pic>
    </p:spTree>
    <p:extLst>
      <p:ext uri="{BB962C8B-B14F-4D97-AF65-F5344CB8AC3E}">
        <p14:creationId xmlns:p14="http://schemas.microsoft.com/office/powerpoint/2010/main" val="19890219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8F65D3-C2F9-8D4E-9D00-9CD357A2A0A0}"/>
              </a:ext>
            </a:extLst>
          </p:cNvPr>
          <p:cNvSpPr>
            <a:spLocks noGrp="1"/>
          </p:cNvSpPr>
          <p:nvPr>
            <p:ph type="body" idx="1"/>
          </p:nvPr>
        </p:nvSpPr>
        <p:spPr/>
        <p:txBody>
          <a:bodyPr/>
          <a:lstStyle/>
          <a:p>
            <a:pPr marL="0" indent="0">
              <a:buNone/>
            </a:pPr>
            <a:endParaRPr lang="en-US" dirty="0"/>
          </a:p>
          <a:p>
            <a:pPr marL="0" indent="0">
              <a:buNone/>
            </a:pPr>
            <a:r>
              <a:rPr lang="en-US" dirty="0"/>
              <a:t>Human-readable configuration (HCL) is designed for human consumption so users can quickly interpret and understand their infrastructure configuration.</a:t>
            </a:r>
          </a:p>
          <a:p>
            <a:pPr marL="0" indent="0">
              <a:buNone/>
            </a:pPr>
            <a:endParaRPr lang="en-US" dirty="0"/>
          </a:p>
          <a:p>
            <a:pPr marL="0" indent="0">
              <a:buNone/>
            </a:pPr>
            <a:r>
              <a:rPr lang="en-US" dirty="0"/>
              <a:t>HCL includes a full JSON parser for machine-generated configurations.</a:t>
            </a:r>
          </a:p>
          <a:p>
            <a:pPr marL="0" indent="0">
              <a:buNone/>
            </a:pPr>
            <a:endParaRPr lang="en-US" dirty="0"/>
          </a:p>
        </p:txBody>
      </p:sp>
      <p:sp>
        <p:nvSpPr>
          <p:cNvPr id="3" name="Title 2">
            <a:extLst>
              <a:ext uri="{FF2B5EF4-FFF2-40B4-BE49-F238E27FC236}">
                <a16:creationId xmlns:a16="http://schemas.microsoft.com/office/drawing/2014/main" id="{3D2E22C0-8245-E74C-8EA5-CE6BDBCF6723}"/>
              </a:ext>
            </a:extLst>
          </p:cNvPr>
          <p:cNvSpPr>
            <a:spLocks noGrp="1"/>
          </p:cNvSpPr>
          <p:nvPr>
            <p:ph type="title"/>
          </p:nvPr>
        </p:nvSpPr>
        <p:spPr/>
        <p:txBody>
          <a:bodyPr>
            <a:normAutofit/>
          </a:bodyPr>
          <a:lstStyle/>
          <a:p>
            <a:r>
              <a:rPr lang="en-US" dirty="0" err="1"/>
              <a:t>Hashicorp</a:t>
            </a:r>
            <a:r>
              <a:rPr lang="en-US" dirty="0"/>
              <a:t> Configuration Language</a:t>
            </a:r>
          </a:p>
        </p:txBody>
      </p:sp>
      <p:sp>
        <p:nvSpPr>
          <p:cNvPr id="10" name="Text Placeholder 9">
            <a:extLst>
              <a:ext uri="{FF2B5EF4-FFF2-40B4-BE49-F238E27FC236}">
                <a16:creationId xmlns:a16="http://schemas.microsoft.com/office/drawing/2014/main" id="{A79A5231-3721-9B4D-8B16-083AE6DF42A2}"/>
              </a:ext>
            </a:extLst>
          </p:cNvPr>
          <p:cNvSpPr>
            <a:spLocks noGrp="1"/>
          </p:cNvSpPr>
          <p:nvPr>
            <p:ph type="body" sz="quarter" idx="10"/>
          </p:nvPr>
        </p:nvSpPr>
        <p:spPr/>
        <p:txBody>
          <a:bodyPr/>
          <a:lstStyle/>
          <a:p>
            <a:r>
              <a:rPr lang="en-US" dirty="0">
                <a:hlinkClick r:id="rId3"/>
              </a:rPr>
              <a:t>https://github.com/hashicorp/hcl</a:t>
            </a:r>
            <a:endParaRPr lang="en-US" dirty="0"/>
          </a:p>
        </p:txBody>
      </p:sp>
      <p:sp>
        <p:nvSpPr>
          <p:cNvPr id="8" name="TextBox 7">
            <a:extLst>
              <a:ext uri="{FF2B5EF4-FFF2-40B4-BE49-F238E27FC236}">
                <a16:creationId xmlns:a16="http://schemas.microsoft.com/office/drawing/2014/main" id="{D8B9BA18-FA49-DF49-98B8-9AE9B1106021}"/>
              </a:ext>
            </a:extLst>
          </p:cNvPr>
          <p:cNvSpPr txBox="1"/>
          <p:nvPr/>
        </p:nvSpPr>
        <p:spPr>
          <a:xfrm>
            <a:off x="18717491" y="10099239"/>
            <a:ext cx="246284"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endParaRPr kumimoji="0" lang="en-US" sz="4800" b="1" i="0" u="none" strike="noStrike" cap="none" spc="0" normalizeH="0" baseline="0" dirty="0">
              <a:ln>
                <a:noFill/>
              </a:ln>
              <a:solidFill>
                <a:srgbClr val="FFFFFF"/>
              </a:solidFill>
              <a:effectLst/>
              <a:uFillTx/>
              <a:latin typeface="Tahoma"/>
              <a:ea typeface="Tahoma"/>
              <a:cs typeface="Tahoma"/>
              <a:sym typeface="Tahoma"/>
            </a:endParaRPr>
          </a:p>
        </p:txBody>
      </p:sp>
    </p:spTree>
    <p:extLst>
      <p:ext uri="{BB962C8B-B14F-4D97-AF65-F5344CB8AC3E}">
        <p14:creationId xmlns:p14="http://schemas.microsoft.com/office/powerpoint/2010/main" val="429164960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Shape 716"/>
          <p:cNvSpPr>
            <a:spLocks noGrp="1"/>
          </p:cNvSpPr>
          <p:nvPr>
            <p:ph type="title"/>
          </p:nvPr>
        </p:nvSpPr>
        <p:spPr>
          <a:prstGeom prst="rect">
            <a:avLst/>
          </a:prstGeom>
        </p:spPr>
        <p:txBody>
          <a:bodyPr/>
          <a:lstStyle/>
          <a:p>
            <a:r>
              <a:t>Agenda</a:t>
            </a:r>
          </a:p>
        </p:txBody>
      </p:sp>
      <p:sp>
        <p:nvSpPr>
          <p:cNvPr id="717" name="Shape 717"/>
          <p:cNvSpPr>
            <a:spLocks noGrp="1"/>
          </p:cNvSpPr>
          <p:nvPr>
            <p:ph type="sldNum" sz="quarter" idx="2"/>
          </p:nvPr>
        </p:nvSpPr>
        <p:spPr>
          <a:xfrm>
            <a:off x="23586082" y="12945582"/>
            <a:ext cx="385723"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a:t>
            </a:fld>
            <a:endParaRPr/>
          </a:p>
        </p:txBody>
      </p:sp>
      <p:sp>
        <p:nvSpPr>
          <p:cNvPr id="718" name="Shape 718"/>
          <p:cNvSpPr/>
          <p:nvPr/>
        </p:nvSpPr>
        <p:spPr>
          <a:xfrm>
            <a:off x="2757575" y="2991096"/>
            <a:ext cx="11163888" cy="7770715"/>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p>
            <a:pPr marL="444500" indent="-444500">
              <a:lnSpc>
                <a:spcPct val="150000"/>
              </a:lnSpc>
              <a:spcBef>
                <a:spcPts val="1600"/>
              </a:spcBef>
              <a:buSzPct val="100000"/>
              <a:buChar char="‣"/>
              <a:defRPr b="0" spc="96">
                <a:solidFill>
                  <a:srgbClr val="44546A"/>
                </a:solidFill>
                <a:latin typeface="Verdana"/>
                <a:ea typeface="Verdana"/>
                <a:cs typeface="Verdana"/>
                <a:sym typeface="Verdana"/>
              </a:defRPr>
            </a:pPr>
            <a:r>
              <a:rPr lang="en-US" dirty="0"/>
              <a:t>Introductions and Overview</a:t>
            </a:r>
          </a:p>
          <a:p>
            <a:pPr marL="444500" indent="-444500">
              <a:lnSpc>
                <a:spcPct val="150000"/>
              </a:lnSpc>
              <a:spcBef>
                <a:spcPts val="1600"/>
              </a:spcBef>
              <a:buSzPct val="100000"/>
              <a:buChar char="‣"/>
              <a:defRPr b="0" spc="96">
                <a:solidFill>
                  <a:srgbClr val="44546A"/>
                </a:solidFill>
                <a:latin typeface="Verdana"/>
                <a:ea typeface="Verdana"/>
                <a:cs typeface="Verdana"/>
                <a:sym typeface="Verdana"/>
              </a:defRPr>
            </a:pPr>
            <a:r>
              <a:rPr lang="en-US" dirty="0"/>
              <a:t>Terraform Configuration</a:t>
            </a:r>
          </a:p>
          <a:p>
            <a:pPr marL="444500" indent="-444500">
              <a:lnSpc>
                <a:spcPct val="150000"/>
              </a:lnSpc>
              <a:spcBef>
                <a:spcPts val="1600"/>
              </a:spcBef>
              <a:buSzPct val="100000"/>
              <a:buChar char="‣"/>
              <a:defRPr b="0" spc="96">
                <a:solidFill>
                  <a:srgbClr val="44546A"/>
                </a:solidFill>
                <a:latin typeface="Verdana"/>
                <a:ea typeface="Verdana"/>
                <a:cs typeface="Verdana"/>
                <a:sym typeface="Verdana"/>
              </a:defRPr>
            </a:pPr>
            <a:r>
              <a:rPr lang="en-US" dirty="0"/>
              <a:t>Connecting to Azure</a:t>
            </a:r>
          </a:p>
          <a:p>
            <a:pPr marL="444500" indent="-444500">
              <a:lnSpc>
                <a:spcPct val="150000"/>
              </a:lnSpc>
              <a:spcBef>
                <a:spcPts val="1600"/>
              </a:spcBef>
              <a:buSzPct val="100000"/>
              <a:buChar char="‣"/>
              <a:defRPr b="0" spc="96">
                <a:solidFill>
                  <a:srgbClr val="44546A"/>
                </a:solidFill>
                <a:latin typeface="Verdana"/>
                <a:ea typeface="Verdana"/>
                <a:cs typeface="Verdana"/>
                <a:sym typeface="Verdana"/>
              </a:defRPr>
            </a:pPr>
            <a:r>
              <a:rPr lang="en-US" dirty="0"/>
              <a:t>Terraform Configuration</a:t>
            </a:r>
          </a:p>
          <a:p>
            <a:pPr marL="444500" indent="-444500">
              <a:lnSpc>
                <a:spcPct val="150000"/>
              </a:lnSpc>
              <a:spcBef>
                <a:spcPts val="1600"/>
              </a:spcBef>
              <a:buSzPct val="100000"/>
              <a:buChar char="‣"/>
              <a:defRPr b="0" spc="96">
                <a:solidFill>
                  <a:srgbClr val="44546A"/>
                </a:solidFill>
                <a:latin typeface="Verdana"/>
                <a:ea typeface="Verdana"/>
                <a:cs typeface="Verdana"/>
                <a:sym typeface="Verdana"/>
              </a:defRPr>
            </a:pPr>
            <a:r>
              <a:rPr lang="en-US" dirty="0"/>
              <a:t>Provision Azure Virtual Machines</a:t>
            </a:r>
          </a:p>
          <a:p>
            <a:pPr marL="444500" indent="-444500">
              <a:lnSpc>
                <a:spcPct val="150000"/>
              </a:lnSpc>
              <a:spcBef>
                <a:spcPts val="1600"/>
              </a:spcBef>
              <a:buSzPct val="100000"/>
              <a:buChar char="‣"/>
              <a:defRPr b="0" spc="96">
                <a:solidFill>
                  <a:srgbClr val="44546A"/>
                </a:solidFill>
                <a:latin typeface="Verdana"/>
                <a:ea typeface="Verdana"/>
                <a:cs typeface="Verdana"/>
                <a:sym typeface="Verdana"/>
              </a:defRPr>
            </a:pPr>
            <a:r>
              <a:rPr lang="en-US" dirty="0"/>
              <a:t>Terraform Modules</a:t>
            </a:r>
            <a:endParaRPr dirty="0"/>
          </a:p>
        </p:txBody>
      </p:sp>
    </p:spTree>
    <p:extLst>
      <p:ext uri="{BB962C8B-B14F-4D97-AF65-F5344CB8AC3E}">
        <p14:creationId xmlns:p14="http://schemas.microsoft.com/office/powerpoint/2010/main" val="2399927886"/>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9D9DC8-C8C5-3E4C-9544-D5009E07E019}"/>
              </a:ext>
            </a:extLst>
          </p:cNvPr>
          <p:cNvSpPr>
            <a:spLocks noGrp="1"/>
          </p:cNvSpPr>
          <p:nvPr>
            <p:ph type="body" sz="half" idx="13"/>
          </p:nvPr>
        </p:nvSpPr>
        <p:spPr/>
        <p:txBody>
          <a:bodyPr>
            <a:normAutofit/>
          </a:bodyPr>
          <a:lstStyle/>
          <a:p>
            <a:pPr marL="0" lvl="0" indent="0" defTabSz="412750">
              <a:lnSpc>
                <a:spcPct val="120000"/>
              </a:lnSpc>
              <a:spcBef>
                <a:spcPts val="0"/>
              </a:spcBef>
              <a:buSzTx/>
              <a:buNone/>
              <a:defRPr sz="2800">
                <a:latin typeface="Courier"/>
                <a:ea typeface="Courier"/>
                <a:cs typeface="Courier"/>
                <a:sym typeface="Courier"/>
              </a:defRPr>
            </a:pPr>
            <a:r>
              <a:rPr lang="en-US" sz="3200" dirty="0">
                <a:latin typeface="Courier"/>
                <a:sym typeface="Courier"/>
              </a:rPr>
              <a:t>resource "</a:t>
            </a:r>
            <a:r>
              <a:rPr lang="en-US" sz="3200" dirty="0" err="1">
                <a:latin typeface="Courier"/>
                <a:sym typeface="Courier"/>
              </a:rPr>
              <a:t>azurerm_resource_group</a:t>
            </a:r>
            <a:r>
              <a:rPr lang="en-US" sz="3200" dirty="0">
                <a:latin typeface="Courier"/>
                <a:sym typeface="Courier"/>
              </a:rPr>
              <a:t>" “</a:t>
            </a:r>
            <a:r>
              <a:rPr lang="en-US" sz="3200" dirty="0" err="1">
                <a:latin typeface="Courier"/>
                <a:sym typeface="Courier"/>
              </a:rPr>
              <a:t>myfirstrg</a:t>
            </a:r>
            <a:r>
              <a:rPr lang="en-US" sz="3200" dirty="0">
                <a:latin typeface="Courier"/>
                <a:sym typeface="Courier"/>
              </a:rPr>
              <a:t>” {  </a:t>
            </a:r>
          </a:p>
          <a:p>
            <a:pPr marL="0" lvl="0" indent="0" defTabSz="412750">
              <a:lnSpc>
                <a:spcPct val="120000"/>
              </a:lnSpc>
              <a:spcBef>
                <a:spcPts val="0"/>
              </a:spcBef>
              <a:buSzTx/>
              <a:buNone/>
              <a:defRPr sz="2800">
                <a:latin typeface="Courier"/>
                <a:ea typeface="Courier"/>
                <a:cs typeface="Courier"/>
                <a:sym typeface="Courier"/>
              </a:defRPr>
            </a:pPr>
            <a:r>
              <a:rPr lang="en-US" sz="3200" dirty="0">
                <a:latin typeface="Courier"/>
                <a:sym typeface="Courier"/>
              </a:rPr>
              <a:t>  name     = ”</a:t>
            </a:r>
            <a:r>
              <a:rPr lang="en-US" sz="3200" dirty="0" err="1">
                <a:latin typeface="Courier"/>
                <a:sym typeface="Courier"/>
              </a:rPr>
              <a:t>myfirstresourcegroup</a:t>
            </a:r>
            <a:r>
              <a:rPr lang="en-US" sz="3200" dirty="0">
                <a:latin typeface="Courier"/>
                <a:sym typeface="Courier"/>
              </a:rPr>
              <a:t>"  </a:t>
            </a:r>
          </a:p>
          <a:p>
            <a:pPr marL="0" lvl="0" indent="0" defTabSz="412750">
              <a:lnSpc>
                <a:spcPct val="120000"/>
              </a:lnSpc>
              <a:spcBef>
                <a:spcPts val="0"/>
              </a:spcBef>
              <a:buSzTx/>
              <a:buNone/>
              <a:defRPr sz="2800">
                <a:latin typeface="Courier"/>
                <a:ea typeface="Courier"/>
                <a:cs typeface="Courier"/>
                <a:sym typeface="Courier"/>
              </a:defRPr>
            </a:pPr>
            <a:r>
              <a:rPr lang="en-US" sz="3200" dirty="0">
                <a:latin typeface="Courier"/>
                <a:sym typeface="Courier"/>
              </a:rPr>
              <a:t>  location = ”East US”</a:t>
            </a:r>
          </a:p>
          <a:p>
            <a:pPr marL="0" lvl="0" indent="0" defTabSz="412750">
              <a:lnSpc>
                <a:spcPct val="120000"/>
              </a:lnSpc>
              <a:spcBef>
                <a:spcPts val="0"/>
              </a:spcBef>
              <a:buSzTx/>
              <a:buNone/>
              <a:defRPr sz="2800">
                <a:latin typeface="Courier"/>
                <a:ea typeface="Courier"/>
                <a:cs typeface="Courier"/>
                <a:sym typeface="Courier"/>
              </a:defRPr>
            </a:pPr>
            <a:r>
              <a:rPr lang="en-US" sz="3200" dirty="0">
                <a:latin typeface="Courier"/>
                <a:sym typeface="Courier"/>
              </a:rPr>
              <a:t>}</a:t>
            </a:r>
          </a:p>
        </p:txBody>
      </p:sp>
      <p:sp>
        <p:nvSpPr>
          <p:cNvPr id="3" name="Text Placeholder 2">
            <a:extLst>
              <a:ext uri="{FF2B5EF4-FFF2-40B4-BE49-F238E27FC236}">
                <a16:creationId xmlns:a16="http://schemas.microsoft.com/office/drawing/2014/main" id="{8AA1CB31-AF41-5144-A404-2D4F1042D88D}"/>
              </a:ext>
            </a:extLst>
          </p:cNvPr>
          <p:cNvSpPr>
            <a:spLocks noGrp="1"/>
          </p:cNvSpPr>
          <p:nvPr>
            <p:ph type="body" sz="quarter" idx="14"/>
          </p:nvPr>
        </p:nvSpPr>
        <p:spPr/>
        <p:txBody>
          <a:bodyPr>
            <a:normAutofit fontScale="55000" lnSpcReduction="20000"/>
          </a:bodyPr>
          <a:lstStyle/>
          <a:p>
            <a:pPr marL="0" indent="0">
              <a:buNone/>
            </a:pPr>
            <a:r>
              <a:rPr lang="en-US" dirty="0" err="1"/>
              <a:t>main.tf</a:t>
            </a:r>
            <a:endParaRPr lang="en-US" dirty="0"/>
          </a:p>
        </p:txBody>
      </p:sp>
      <p:sp>
        <p:nvSpPr>
          <p:cNvPr id="4" name="Text Placeholder 3">
            <a:extLst>
              <a:ext uri="{FF2B5EF4-FFF2-40B4-BE49-F238E27FC236}">
                <a16:creationId xmlns:a16="http://schemas.microsoft.com/office/drawing/2014/main" id="{5BA8BB47-AE78-F247-9753-1C8D2077CDB9}"/>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F92A4EC6-4EBD-754C-AE77-0AE1353B0901}"/>
              </a:ext>
            </a:extLst>
          </p:cNvPr>
          <p:cNvSpPr>
            <a:spLocks noGrp="1"/>
          </p:cNvSpPr>
          <p:nvPr>
            <p:ph type="title"/>
          </p:nvPr>
        </p:nvSpPr>
        <p:spPr/>
        <p:txBody>
          <a:bodyPr/>
          <a:lstStyle/>
          <a:p>
            <a:endParaRPr lang="en-US" dirty="0"/>
          </a:p>
        </p:txBody>
      </p:sp>
      <p:sp>
        <p:nvSpPr>
          <p:cNvPr id="30" name="TextBox 29">
            <a:extLst>
              <a:ext uri="{FF2B5EF4-FFF2-40B4-BE49-F238E27FC236}">
                <a16:creationId xmlns:a16="http://schemas.microsoft.com/office/drawing/2014/main" id="{8B9B5285-31B0-604C-ACC7-8766D8A6D497}"/>
              </a:ext>
            </a:extLst>
          </p:cNvPr>
          <p:cNvSpPr txBox="1"/>
          <p:nvPr/>
        </p:nvSpPr>
        <p:spPr>
          <a:xfrm>
            <a:off x="14117782" y="6871130"/>
            <a:ext cx="246284"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endParaRPr kumimoji="0" lang="en-US" sz="4800" b="1" i="0" u="none" strike="noStrike" cap="none" spc="0" normalizeH="0" baseline="0" dirty="0">
              <a:ln>
                <a:noFill/>
              </a:ln>
              <a:solidFill>
                <a:srgbClr val="FFFFFF"/>
              </a:solidFill>
              <a:effectLst/>
              <a:uFillTx/>
              <a:latin typeface="Tahoma"/>
              <a:ea typeface="Tahoma"/>
              <a:cs typeface="Tahoma"/>
              <a:sym typeface="Tahoma"/>
            </a:endParaRPr>
          </a:p>
        </p:txBody>
      </p:sp>
    </p:spTree>
    <p:extLst>
      <p:ext uri="{BB962C8B-B14F-4D97-AF65-F5344CB8AC3E}">
        <p14:creationId xmlns:p14="http://schemas.microsoft.com/office/powerpoint/2010/main" val="240115298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Shape 839"/>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40" name="Shape 840"/>
          <p:cNvSpPr/>
          <p:nvPr/>
        </p:nvSpPr>
        <p:spPr>
          <a:xfrm>
            <a:off x="13472346" y="3517025"/>
            <a:ext cx="8710406"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841" name="Shape 841"/>
          <p:cNvSpPr>
            <a:spLocks noGrp="1"/>
          </p:cNvSpPr>
          <p:nvPr>
            <p:ph type="sldNum" sz="quarter" idx="2"/>
          </p:nvPr>
        </p:nvSpPr>
        <p:spPr>
          <a:xfrm>
            <a:off x="23586082" y="12945582"/>
            <a:ext cx="385723"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a:t>
            </a:fld>
            <a:endParaRPr/>
          </a:p>
        </p:txBody>
      </p:sp>
      <p:sp>
        <p:nvSpPr>
          <p:cNvPr id="842" name="Shape 84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847" name="Group 847"/>
          <p:cNvGrpSpPr/>
          <p:nvPr/>
        </p:nvGrpSpPr>
        <p:grpSpPr>
          <a:xfrm>
            <a:off x="12465370" y="10280274"/>
            <a:ext cx="611222" cy="696699"/>
            <a:chOff x="0" y="0"/>
            <a:chExt cx="611221" cy="696698"/>
          </a:xfrm>
        </p:grpSpPr>
        <p:sp>
          <p:nvSpPr>
            <p:cNvPr id="843" name="Shape 84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4" name="Shape 84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5" name="Shape 84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6" name="Shape 84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848" name="Shape 84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849" name="Shape 849"/>
          <p:cNvSpPr>
            <a:spLocks noGrp="1"/>
          </p:cNvSpPr>
          <p:nvPr>
            <p:ph type="title"/>
          </p:nvPr>
        </p:nvSpPr>
        <p:spPr>
          <a:xfrm>
            <a:off x="1565396" y="875901"/>
            <a:ext cx="21746796" cy="1479845"/>
          </a:xfrm>
          <a:prstGeom prst="rect">
            <a:avLst/>
          </a:prstGeom>
        </p:spPr>
        <p:txBody>
          <a:bodyPr/>
          <a:lstStyle>
            <a:lvl1pPr>
              <a:defRPr spc="-264">
                <a:latin typeface="Verdana"/>
                <a:ea typeface="Verdana"/>
                <a:cs typeface="Verdana"/>
                <a:sym typeface="Verdana"/>
              </a:defRPr>
            </a:lvl1pPr>
          </a:lstStyle>
          <a:p>
            <a:r>
              <a:t>Terraform provisioning workflow</a:t>
            </a:r>
          </a:p>
        </p:txBody>
      </p:sp>
      <p:sp>
        <p:nvSpPr>
          <p:cNvPr id="850" name="Shape 85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851" name="Shape 851"/>
          <p:cNvSpPr/>
          <p:nvPr/>
        </p:nvSpPr>
        <p:spPr>
          <a:xfrm>
            <a:off x="9037180" y="3517025"/>
            <a:ext cx="7505212"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PROVISIONing WORKFLOW</a:t>
            </a:r>
          </a:p>
        </p:txBody>
      </p:sp>
      <p:sp>
        <p:nvSpPr>
          <p:cNvPr id="852" name="Shape 852"/>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853" name="Shape 853"/>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 name="$ terraform init…"/>
          <p:cNvSpPr txBox="1">
            <a:spLocks noGrp="1"/>
          </p:cNvSpPr>
          <p:nvPr>
            <p:ph type="body" idx="13"/>
          </p:nvPr>
        </p:nvSpPr>
        <p:spPr>
          <a:xfrm>
            <a:off x="6256972" y="2587657"/>
            <a:ext cx="16670656" cy="9673616"/>
          </a:xfrm>
          <a:prstGeom prst="rect">
            <a:avLst/>
          </a:prstGeom>
          <a:extLst>
            <a:ext uri="{C572A759-6A51-4108-AA02-DFA0A04FC94B}">
              <ma14:wrappingTextBoxFlag xmlns="" xmlns:ma14="http://schemas.microsoft.com/office/mac/drawingml/2011/main" val="1"/>
            </a:ext>
          </a:extLst>
        </p:spPr>
        <p:txBody>
          <a:bodyPr/>
          <a:lstStyle/>
          <a:p>
            <a:pPr marL="0" indent="0" algn="l">
              <a:lnSpc>
                <a:spcPct val="100000"/>
              </a:lnSpc>
              <a:buNone/>
              <a:defRPr sz="2800">
                <a:solidFill>
                  <a:srgbClr val="FFFFFF"/>
                </a:solidFill>
                <a:latin typeface="Courier"/>
                <a:ea typeface="Courier"/>
                <a:cs typeface="Courier"/>
                <a:sym typeface="Courier"/>
              </a:defRPr>
            </a:pPr>
            <a:r>
              <a:rPr lang="en-US" sz="2400" dirty="0"/>
              <a:t>$ </a:t>
            </a:r>
            <a:r>
              <a:rPr lang="en-US" sz="2800" dirty="0"/>
              <a:t>terraform </a:t>
            </a:r>
            <a:r>
              <a:rPr lang="en-US" sz="2800" dirty="0" err="1"/>
              <a:t>init</a:t>
            </a:r>
            <a:endParaRPr lang="en-US" sz="2800" dirty="0"/>
          </a:p>
          <a:p>
            <a:pPr marL="0" indent="0" algn="l">
              <a:lnSpc>
                <a:spcPct val="100000"/>
              </a:lnSpc>
              <a:buNone/>
              <a:defRPr sz="2800">
                <a:solidFill>
                  <a:srgbClr val="FFFFFF"/>
                </a:solidFill>
                <a:latin typeface="Courier"/>
                <a:ea typeface="Courier"/>
                <a:cs typeface="Courier"/>
                <a:sym typeface="Courier"/>
              </a:defRPr>
            </a:pPr>
            <a:r>
              <a:rPr lang="en-US" sz="2800" dirty="0">
                <a:solidFill>
                  <a:srgbClr val="FFFF00"/>
                </a:solidFill>
              </a:rPr>
              <a:t>Initializing provider plugins...</a:t>
            </a:r>
          </a:p>
          <a:p>
            <a:pPr marL="0" indent="0">
              <a:lnSpc>
                <a:spcPct val="100000"/>
              </a:lnSpc>
              <a:buNone/>
              <a:defRPr sz="2800">
                <a:solidFill>
                  <a:srgbClr val="FFFFFF"/>
                </a:solidFill>
                <a:latin typeface="Courier"/>
                <a:ea typeface="Courier"/>
                <a:cs typeface="Courier"/>
                <a:sym typeface="Courier"/>
              </a:defRPr>
            </a:pPr>
            <a:r>
              <a:rPr lang="en-US" sz="2800" dirty="0"/>
              <a:t>Checking for available provider plugins on http://release</a:t>
            </a:r>
            <a:r>
              <a:rPr lang="mr-IN" sz="2800" dirty="0"/>
              <a:t>…</a:t>
            </a:r>
            <a:endParaRPr lang="en-CA" sz="2800" dirty="0"/>
          </a:p>
          <a:p>
            <a:pPr marL="0" indent="0" algn="l">
              <a:lnSpc>
                <a:spcPct val="100000"/>
              </a:lnSpc>
              <a:buNone/>
              <a:defRPr sz="2800">
                <a:solidFill>
                  <a:srgbClr val="FFFFFF"/>
                </a:solidFill>
                <a:latin typeface="Courier"/>
                <a:ea typeface="Courier"/>
                <a:cs typeface="Courier"/>
                <a:sym typeface="Courier"/>
              </a:defRPr>
            </a:pPr>
            <a:r>
              <a:rPr lang="en-US" sz="2800" dirty="0"/>
              <a:t>- Downloading plugin for provider "</a:t>
            </a:r>
            <a:r>
              <a:rPr lang="en-US" sz="2800" dirty="0" err="1"/>
              <a:t>azurerm</a:t>
            </a:r>
            <a:r>
              <a:rPr lang="en-US" sz="2800" dirty="0"/>
              <a:t>" (0.3.3)...</a:t>
            </a:r>
          </a:p>
          <a:p>
            <a:pPr marL="0" indent="0">
              <a:lnSpc>
                <a:spcPct val="100000"/>
              </a:lnSpc>
              <a:buNone/>
              <a:defRPr sz="2800">
                <a:solidFill>
                  <a:srgbClr val="FFFFFF"/>
                </a:solidFill>
                <a:latin typeface="Courier"/>
                <a:ea typeface="Courier"/>
                <a:cs typeface="Courier"/>
                <a:sym typeface="Courier"/>
              </a:defRPr>
            </a:pPr>
            <a:endParaRPr lang="en-US" sz="2800" dirty="0"/>
          </a:p>
          <a:p>
            <a:pPr marL="0" indent="0" algn="l">
              <a:lnSpc>
                <a:spcPct val="100000"/>
              </a:lnSpc>
              <a:buNone/>
              <a:defRPr sz="2800">
                <a:solidFill>
                  <a:srgbClr val="FFFFFF"/>
                </a:solidFill>
                <a:latin typeface="Courier"/>
                <a:ea typeface="Courier"/>
                <a:cs typeface="Courier"/>
                <a:sym typeface="Courier"/>
              </a:defRPr>
            </a:pPr>
            <a:r>
              <a:rPr lang="en-US" sz="2800" dirty="0"/>
              <a:t>The following providers do not have any version constraints in </a:t>
            </a:r>
            <a:r>
              <a:rPr lang="en-US" sz="2800" dirty="0" err="1"/>
              <a:t>configuration,so</a:t>
            </a:r>
            <a:r>
              <a:rPr lang="en-US" sz="2800" dirty="0"/>
              <a:t> the latest version was installed.</a:t>
            </a:r>
          </a:p>
          <a:p>
            <a:pPr marL="0" indent="0" algn="l">
              <a:lnSpc>
                <a:spcPct val="100000"/>
              </a:lnSpc>
              <a:buNone/>
              <a:defRPr sz="2800">
                <a:solidFill>
                  <a:srgbClr val="FFFFFF"/>
                </a:solidFill>
                <a:latin typeface="Courier"/>
                <a:ea typeface="Courier"/>
                <a:cs typeface="Courier"/>
                <a:sym typeface="Courier"/>
              </a:defRPr>
            </a:pPr>
            <a:r>
              <a:rPr lang="en-US" sz="2800" dirty="0"/>
              <a:t>To prevent automatic upgrades to new major versions that may contain </a:t>
            </a:r>
            <a:r>
              <a:rPr lang="en-US" sz="2800" dirty="0" err="1"/>
              <a:t>breakingchanges</a:t>
            </a:r>
            <a:r>
              <a:rPr lang="en-US" sz="2800" dirty="0"/>
              <a:t>, it is recommended to add version = "..." constraints to </a:t>
            </a:r>
            <a:r>
              <a:rPr lang="en-US" sz="2800" dirty="0" err="1"/>
              <a:t>thecorresponding</a:t>
            </a:r>
            <a:r>
              <a:rPr lang="en-US" sz="2800" dirty="0"/>
              <a:t> provider blocks in configuration, with the constraint </a:t>
            </a:r>
            <a:r>
              <a:rPr lang="en-US" sz="2800" dirty="0" err="1"/>
              <a:t>stringssuggested</a:t>
            </a:r>
            <a:r>
              <a:rPr lang="en-US" sz="2800" dirty="0"/>
              <a:t> below.</a:t>
            </a:r>
          </a:p>
          <a:p>
            <a:pPr marL="0" indent="0" algn="l">
              <a:lnSpc>
                <a:spcPct val="100000"/>
              </a:lnSpc>
              <a:buNone/>
              <a:defRPr sz="2800">
                <a:solidFill>
                  <a:srgbClr val="FFFFFF"/>
                </a:solidFill>
                <a:latin typeface="Courier"/>
                <a:ea typeface="Courier"/>
                <a:cs typeface="Courier"/>
                <a:sym typeface="Courier"/>
              </a:defRPr>
            </a:pPr>
            <a:endParaRPr lang="en-US" sz="2800" dirty="0"/>
          </a:p>
          <a:p>
            <a:pPr marL="0" indent="0">
              <a:lnSpc>
                <a:spcPct val="100000"/>
              </a:lnSpc>
              <a:buNone/>
              <a:defRPr sz="2800">
                <a:solidFill>
                  <a:srgbClr val="FFFFFF"/>
                </a:solidFill>
                <a:latin typeface="Courier"/>
                <a:ea typeface="Courier"/>
                <a:cs typeface="Courier"/>
                <a:sym typeface="Courier"/>
              </a:defRPr>
            </a:pPr>
            <a:r>
              <a:rPr lang="en-US" sz="2800" dirty="0" err="1"/>
              <a:t>provider.azurerm</a:t>
            </a:r>
            <a:r>
              <a:rPr lang="en-US" sz="2800" dirty="0"/>
              <a:t>: version = "~&gt; 0.3”</a:t>
            </a:r>
          </a:p>
          <a:p>
            <a:pPr marL="0" indent="0">
              <a:lnSpc>
                <a:spcPct val="100000"/>
              </a:lnSpc>
              <a:buNone/>
              <a:defRPr sz="2800">
                <a:solidFill>
                  <a:srgbClr val="FFFFFF"/>
                </a:solidFill>
                <a:latin typeface="Courier"/>
                <a:ea typeface="Courier"/>
                <a:cs typeface="Courier"/>
                <a:sym typeface="Courier"/>
              </a:defRPr>
            </a:pPr>
            <a:endParaRPr lang="en-US" sz="2800" dirty="0"/>
          </a:p>
          <a:p>
            <a:pPr marL="0" indent="0" algn="l">
              <a:lnSpc>
                <a:spcPct val="100000"/>
              </a:lnSpc>
              <a:buNone/>
              <a:defRPr sz="2800">
                <a:solidFill>
                  <a:srgbClr val="FFFFFF"/>
                </a:solidFill>
                <a:latin typeface="Courier"/>
                <a:ea typeface="Courier"/>
                <a:cs typeface="Courier"/>
                <a:sym typeface="Courier"/>
              </a:defRPr>
            </a:pPr>
            <a:r>
              <a:rPr lang="en-US" sz="2800" dirty="0">
                <a:solidFill>
                  <a:schemeClr val="accent2">
                    <a:lumMod val="60000"/>
                    <a:lumOff val="40000"/>
                  </a:schemeClr>
                </a:solidFill>
              </a:rPr>
              <a:t>Terraform has been successfully initialized!</a:t>
            </a:r>
          </a:p>
          <a:p>
            <a:pPr marL="0" indent="0" algn="l">
              <a:lnSpc>
                <a:spcPct val="100000"/>
              </a:lnSpc>
              <a:buNone/>
              <a:defRPr sz="2800">
                <a:solidFill>
                  <a:srgbClr val="FFFFFF"/>
                </a:solidFill>
                <a:latin typeface="Courier"/>
                <a:ea typeface="Courier"/>
                <a:cs typeface="Courier"/>
                <a:sym typeface="Courier"/>
              </a:defRPr>
            </a:pPr>
            <a:endParaRPr lang="en-US" sz="2400" dirty="0">
              <a:solidFill>
                <a:schemeClr val="accent2">
                  <a:lumMod val="60000"/>
                  <a:lumOff val="40000"/>
                </a:schemeClr>
              </a:solidFill>
            </a:endParaRPr>
          </a:p>
        </p:txBody>
      </p:sp>
    </p:spTree>
    <p:extLst>
      <p:ext uri="{BB962C8B-B14F-4D97-AF65-F5344CB8AC3E}">
        <p14:creationId xmlns:p14="http://schemas.microsoft.com/office/powerpoint/2010/main" val="162100778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58" name="Shape 858"/>
          <p:cNvSpPr/>
          <p:nvPr/>
        </p:nvSpPr>
        <p:spPr>
          <a:xfrm flipV="1">
            <a:off x="6777658" y="7668226"/>
            <a:ext cx="1" cy="249319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59" name="Shape 859"/>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60" name="Shape 860"/>
          <p:cNvSpPr>
            <a:spLocks noGrp="1"/>
          </p:cNvSpPr>
          <p:nvPr>
            <p:ph type="sldNum" sz="quarter" idx="2"/>
          </p:nvPr>
        </p:nvSpPr>
        <p:spPr>
          <a:xfrm>
            <a:off x="23586082" y="12945582"/>
            <a:ext cx="385723"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23</a:t>
            </a:fld>
            <a:endParaRPr/>
          </a:p>
        </p:txBody>
      </p:sp>
      <p:sp>
        <p:nvSpPr>
          <p:cNvPr id="861" name="Shape 861"/>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866" name="Group 866"/>
          <p:cNvGrpSpPr/>
          <p:nvPr/>
        </p:nvGrpSpPr>
        <p:grpSpPr>
          <a:xfrm>
            <a:off x="12465370" y="10280274"/>
            <a:ext cx="611222" cy="696699"/>
            <a:chOff x="0" y="0"/>
            <a:chExt cx="611221" cy="696698"/>
          </a:xfrm>
        </p:grpSpPr>
        <p:sp>
          <p:nvSpPr>
            <p:cNvPr id="862" name="Shape 862"/>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63" name="Shape 863"/>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64" name="Shape 864"/>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65" name="Shape 865"/>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867" name="Shape 867"/>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868" name="Shape 868"/>
          <p:cNvSpPr>
            <a:spLocks noGrp="1"/>
          </p:cNvSpPr>
          <p:nvPr>
            <p:ph type="title"/>
          </p:nvPr>
        </p:nvSpPr>
        <p:spPr>
          <a:xfrm>
            <a:off x="1565396" y="875901"/>
            <a:ext cx="21746796" cy="1479845"/>
          </a:xfrm>
          <a:prstGeom prst="rect">
            <a:avLst/>
          </a:prstGeom>
        </p:spPr>
        <p:txBody>
          <a:bodyPr/>
          <a:lstStyle>
            <a:lvl1pPr>
              <a:defRPr spc="-264">
                <a:latin typeface="Verdana"/>
                <a:ea typeface="Verdana"/>
                <a:cs typeface="Verdana"/>
                <a:sym typeface="Verdana"/>
              </a:defRPr>
            </a:lvl1pPr>
          </a:lstStyle>
          <a:p>
            <a:r>
              <a:t>Terraform infrastructure as code</a:t>
            </a:r>
          </a:p>
        </p:txBody>
      </p:sp>
      <p:sp>
        <p:nvSpPr>
          <p:cNvPr id="869" name="Shape 86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870" name="Shape 870"/>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71" name="Shape 871"/>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872" name="Shape 872"/>
          <p:cNvSpPr/>
          <p:nvPr/>
        </p:nvSpPr>
        <p:spPr>
          <a:xfrm>
            <a:off x="4363894" y="10641323"/>
            <a:ext cx="4261770"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873" name="Shape 873"/>
          <p:cNvSpPr/>
          <p:nvPr/>
        </p:nvSpPr>
        <p:spPr>
          <a:xfrm>
            <a:off x="1370282" y="10006323"/>
            <a:ext cx="2167588"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chemeClr val="accent3"/>
                </a:solidFill>
              </a:defRPr>
            </a:lvl1pPr>
          </a:lstStyle>
          <a:p>
            <a:r>
              <a:t>OPERATOR</a:t>
            </a:r>
          </a:p>
        </p:txBody>
      </p:sp>
      <p:sp>
        <p:nvSpPr>
          <p:cNvPr id="874" name="Shape 874"/>
          <p:cNvSpPr/>
          <p:nvPr/>
        </p:nvSpPr>
        <p:spPr>
          <a:xfrm>
            <a:off x="1370282" y="8301016"/>
            <a:ext cx="2167588"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defRPr>
            </a:lvl1pPr>
          </a:lstStyle>
          <a:p>
            <a:r>
              <a:t>DEVELOPER</a:t>
            </a:r>
          </a:p>
        </p:txBody>
      </p:sp>
      <p:sp>
        <p:nvSpPr>
          <p:cNvPr id="875" name="Shape 875"/>
          <p:cNvSpPr/>
          <p:nvPr/>
        </p:nvSpPr>
        <p:spPr>
          <a:xfrm>
            <a:off x="3684760" y="8200377"/>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ln w="50800">
            <a:solidFill>
              <a:srgbClr val="000000"/>
            </a:solidFill>
            <a:miter/>
          </a:ln>
        </p:spPr>
        <p:txBody>
          <a:bodyPr lIns="121919" tIns="121919" rIns="121919" bIns="121919" anchor="ctr"/>
          <a:lstStyle/>
          <a:p>
            <a:pPr defTabSz="1219200">
              <a:lnSpc>
                <a:spcPct val="100000"/>
              </a:lnSpc>
              <a:spcBef>
                <a:spcPts val="0"/>
              </a:spcBef>
              <a:defRPr b="0">
                <a:latin typeface="Arial"/>
                <a:ea typeface="Arial"/>
                <a:cs typeface="Arial"/>
                <a:sym typeface="Arial"/>
              </a:defRPr>
            </a:pPr>
            <a:endParaRPr/>
          </a:p>
        </p:txBody>
      </p:sp>
      <p:sp>
        <p:nvSpPr>
          <p:cNvPr id="876" name="Shape 876"/>
          <p:cNvSpPr/>
          <p:nvPr/>
        </p:nvSpPr>
        <p:spPr>
          <a:xfrm>
            <a:off x="3535506" y="8599647"/>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ln w="50800">
            <a:solidFill>
              <a:srgbClr val="000000"/>
            </a:solidFill>
            <a:miter/>
          </a:ln>
        </p:spPr>
        <p:txBody>
          <a:bodyPr lIns="121919" tIns="121919" rIns="121919" bIns="121919"/>
          <a:lstStyle/>
          <a:p>
            <a:pPr defTabSz="1219200">
              <a:lnSpc>
                <a:spcPct val="100000"/>
              </a:lnSpc>
              <a:spcBef>
                <a:spcPts val="0"/>
              </a:spcBef>
              <a:defRPr b="0">
                <a:latin typeface="Arial"/>
                <a:ea typeface="Arial"/>
                <a:cs typeface="Arial"/>
                <a:sym typeface="Arial"/>
              </a:defRPr>
            </a:pPr>
            <a:endParaRPr/>
          </a:p>
        </p:txBody>
      </p:sp>
      <p:sp>
        <p:nvSpPr>
          <p:cNvPr id="877" name="Shape 877"/>
          <p:cNvSpPr/>
          <p:nvPr/>
        </p:nvSpPr>
        <p:spPr>
          <a:xfrm>
            <a:off x="4313094" y="8472211"/>
            <a:ext cx="2217796"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880" name="Group 880"/>
          <p:cNvGrpSpPr/>
          <p:nvPr/>
        </p:nvGrpSpPr>
        <p:grpSpPr>
          <a:xfrm>
            <a:off x="3535507" y="10158731"/>
            <a:ext cx="681097" cy="786683"/>
            <a:chOff x="0" y="0"/>
            <a:chExt cx="681096" cy="786682"/>
          </a:xfrm>
        </p:grpSpPr>
        <p:sp>
          <p:nvSpPr>
            <p:cNvPr id="878" name="Shape 87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879" name="Shape 879"/>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887" name="Group 887"/>
          <p:cNvGrpSpPr/>
          <p:nvPr/>
        </p:nvGrpSpPr>
        <p:grpSpPr>
          <a:xfrm>
            <a:off x="6028302" y="10006323"/>
            <a:ext cx="1270001" cy="1270001"/>
            <a:chOff x="0" y="0"/>
            <a:chExt cx="1270000" cy="1270000"/>
          </a:xfrm>
        </p:grpSpPr>
        <p:sp>
          <p:nvSpPr>
            <p:cNvPr id="881" name="Shape 881"/>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886" name="Group 886"/>
            <p:cNvGrpSpPr/>
            <p:nvPr/>
          </p:nvGrpSpPr>
          <p:grpSpPr>
            <a:xfrm>
              <a:off x="116500" y="159352"/>
              <a:ext cx="1011600" cy="976696"/>
              <a:chOff x="0" y="0"/>
              <a:chExt cx="1011598" cy="976695"/>
            </a:xfrm>
          </p:grpSpPr>
          <p:sp>
            <p:nvSpPr>
              <p:cNvPr id="882" name="Shape 882"/>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883" name="Shape 883"/>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884" name="Shape 884"/>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885" name="Shape 885"/>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grpSp>
        <p:nvGrpSpPr>
          <p:cNvPr id="892" name="Group 892"/>
          <p:cNvGrpSpPr/>
          <p:nvPr/>
        </p:nvGrpSpPr>
        <p:grpSpPr>
          <a:xfrm>
            <a:off x="5789713" y="11303794"/>
            <a:ext cx="1019695" cy="1019695"/>
            <a:chOff x="0" y="0"/>
            <a:chExt cx="1019694" cy="1019694"/>
          </a:xfrm>
        </p:grpSpPr>
        <p:pic>
          <p:nvPicPr>
            <p:cNvPr id="888" name="pasted-image.pdf"/>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889" name="Shape 889"/>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90" name="Shape 890"/>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91" name="Shape 891"/>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897" name="Group 897"/>
          <p:cNvGrpSpPr/>
          <p:nvPr/>
        </p:nvGrpSpPr>
        <p:grpSpPr>
          <a:xfrm>
            <a:off x="6945203" y="11303794"/>
            <a:ext cx="1019695" cy="1019695"/>
            <a:chOff x="0" y="0"/>
            <a:chExt cx="1019694" cy="1019694"/>
          </a:xfrm>
        </p:grpSpPr>
        <p:pic>
          <p:nvPicPr>
            <p:cNvPr id="893" name="pasted-image.pdf"/>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894" name="Shape 894"/>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95" name="Shape 895"/>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96" name="Shape 896"/>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898" name="Shape 898"/>
          <p:cNvSpPr/>
          <p:nvPr/>
        </p:nvSpPr>
        <p:spPr>
          <a:xfrm>
            <a:off x="9037180" y="3517025"/>
            <a:ext cx="7505212"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PROVISIONing WORKFLOW</a:t>
            </a:r>
          </a:p>
        </p:txBody>
      </p:sp>
      <p:sp>
        <p:nvSpPr>
          <p:cNvPr id="899" name="Shape 899"/>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900" name="Shape 900"/>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901" name="Shape 901"/>
          <p:cNvSpPr/>
          <p:nvPr/>
        </p:nvSpPr>
        <p:spPr>
          <a:xfrm flipV="1">
            <a:off x="6520179" y="7558938"/>
            <a:ext cx="1" cy="249319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902" name="Shape 902"/>
          <p:cNvSpPr/>
          <p:nvPr/>
        </p:nvSpPr>
        <p:spPr>
          <a:xfrm>
            <a:off x="5367564" y="6480040"/>
            <a:ext cx="2376564" cy="1270001"/>
          </a:xfrm>
          <a:prstGeom prst="rect">
            <a:avLst/>
          </a:prstGeom>
          <a:solidFill>
            <a:srgbClr val="FFFFFF"/>
          </a:solidFill>
          <a:ln w="25400">
            <a:solidFill>
              <a:schemeClr val="accent1"/>
            </a:solidFill>
            <a:miter/>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907" name="Group 907"/>
          <p:cNvGrpSpPr/>
          <p:nvPr/>
        </p:nvGrpSpPr>
        <p:grpSpPr>
          <a:xfrm>
            <a:off x="5538013" y="6766690"/>
            <a:ext cx="611222" cy="696700"/>
            <a:chOff x="0" y="0"/>
            <a:chExt cx="611221" cy="696698"/>
          </a:xfrm>
        </p:grpSpPr>
        <p:sp>
          <p:nvSpPr>
            <p:cNvPr id="903" name="Shape 90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904" name="Shape 90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905" name="Shape 90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906" name="Shape 90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908" name="Shape 908"/>
          <p:cNvSpPr/>
          <p:nvPr/>
        </p:nvSpPr>
        <p:spPr>
          <a:xfrm>
            <a:off x="6226138" y="6599420"/>
            <a:ext cx="1669403" cy="10312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p>
            <a:pPr>
              <a:lnSpc>
                <a:spcPct val="100000"/>
              </a:lnSpc>
              <a:spcBef>
                <a:spcPts val="0"/>
              </a:spcBef>
              <a:defRPr sz="2600" b="0">
                <a:solidFill>
                  <a:srgbClr val="000000"/>
                </a:solidFill>
                <a:latin typeface="Verdana"/>
                <a:ea typeface="Verdana"/>
                <a:cs typeface="Verdana"/>
                <a:sym typeface="Verdana"/>
              </a:defRPr>
            </a:pPr>
            <a:r>
              <a:t>Module </a:t>
            </a:r>
          </a:p>
          <a:p>
            <a:pPr>
              <a:lnSpc>
                <a:spcPct val="100000"/>
              </a:lnSpc>
              <a:spcBef>
                <a:spcPts val="0"/>
              </a:spcBef>
              <a:defRPr sz="2600" b="0">
                <a:solidFill>
                  <a:srgbClr val="000000"/>
                </a:solidFill>
                <a:latin typeface="Verdana"/>
                <a:ea typeface="Verdana"/>
                <a:cs typeface="Verdana"/>
                <a:sym typeface="Verdana"/>
              </a:defRPr>
            </a:pPr>
            <a:r>
              <a:t>Registry</a:t>
            </a:r>
          </a:p>
        </p:txBody>
      </p:sp>
      <p:sp>
        <p:nvSpPr>
          <p:cNvPr id="909" name="Shape 909"/>
          <p:cNvSpPr/>
          <p:nvPr/>
        </p:nvSpPr>
        <p:spPr>
          <a:xfrm>
            <a:off x="6028302" y="10416341"/>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 name="Shape 913"/>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914" name="Shape 914"/>
          <p:cNvSpPr/>
          <p:nvPr/>
        </p:nvSpPr>
        <p:spPr>
          <a:xfrm flipV="1">
            <a:off x="6777658" y="7668226"/>
            <a:ext cx="1" cy="249319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915" name="Shape 915"/>
          <p:cNvSpPr/>
          <p:nvPr/>
        </p:nvSpPr>
        <p:spPr>
          <a:xfrm>
            <a:off x="16701986" y="3365100"/>
            <a:ext cx="7470674"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916" name="Shape 916"/>
          <p:cNvSpPr/>
          <p:nvPr/>
        </p:nvSpPr>
        <p:spPr>
          <a:xfrm>
            <a:off x="18550856" y="12540719"/>
            <a:ext cx="2529652" cy="1"/>
          </a:xfrm>
          <a:prstGeom prst="line">
            <a:avLst/>
          </a:prstGeom>
          <a:ln w="50800">
            <a:solidFill>
              <a:srgbClr val="A7A7A7">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917" name="Shape 917"/>
          <p:cNvSpPr/>
          <p:nvPr/>
        </p:nvSpPr>
        <p:spPr>
          <a:xfrm>
            <a:off x="18550856" y="10599849"/>
            <a:ext cx="2711348" cy="1"/>
          </a:xfrm>
          <a:prstGeom prst="line">
            <a:avLst/>
          </a:prstGeom>
          <a:ln w="50800">
            <a:solidFill>
              <a:srgbClr val="A7A7A7">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918" name="Shape 918"/>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919" name="Shape 919"/>
          <p:cNvSpPr/>
          <p:nvPr/>
        </p:nvSpPr>
        <p:spPr>
          <a:xfrm>
            <a:off x="13472346" y="3517025"/>
            <a:ext cx="8710406"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920" name="Shape 920"/>
          <p:cNvSpPr>
            <a:spLocks noGrp="1"/>
          </p:cNvSpPr>
          <p:nvPr>
            <p:ph type="sldNum" sz="quarter" idx="2"/>
          </p:nvPr>
        </p:nvSpPr>
        <p:spPr>
          <a:xfrm>
            <a:off x="23586082" y="12945582"/>
            <a:ext cx="385723"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24</a:t>
            </a:fld>
            <a:endParaRPr/>
          </a:p>
        </p:txBody>
      </p:sp>
      <p:sp>
        <p:nvSpPr>
          <p:cNvPr id="921" name="Shape 921"/>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926" name="Group 926"/>
          <p:cNvGrpSpPr/>
          <p:nvPr/>
        </p:nvGrpSpPr>
        <p:grpSpPr>
          <a:xfrm>
            <a:off x="12465370" y="10280274"/>
            <a:ext cx="611222" cy="696699"/>
            <a:chOff x="0" y="0"/>
            <a:chExt cx="611221" cy="696698"/>
          </a:xfrm>
        </p:grpSpPr>
        <p:sp>
          <p:nvSpPr>
            <p:cNvPr id="922" name="Shape 922"/>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923" name="Shape 923"/>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924" name="Shape 924"/>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925" name="Shape 925"/>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927" name="Shape 927"/>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928" name="Shape 928"/>
          <p:cNvSpPr>
            <a:spLocks noGrp="1"/>
          </p:cNvSpPr>
          <p:nvPr>
            <p:ph type="title"/>
          </p:nvPr>
        </p:nvSpPr>
        <p:spPr>
          <a:xfrm>
            <a:off x="1565396" y="875901"/>
            <a:ext cx="21746796" cy="1479845"/>
          </a:xfrm>
          <a:prstGeom prst="rect">
            <a:avLst/>
          </a:prstGeom>
        </p:spPr>
        <p:txBody>
          <a:bodyPr/>
          <a:lstStyle>
            <a:lvl1pPr defTabSz="1682495">
              <a:spcBef>
                <a:spcPts val="1700"/>
              </a:spcBef>
              <a:defRPr sz="6808" spc="-243">
                <a:latin typeface="Verdana"/>
                <a:ea typeface="Verdana"/>
                <a:cs typeface="Verdana"/>
                <a:sym typeface="Verdana"/>
              </a:defRPr>
            </a:lvl1pPr>
          </a:lstStyle>
          <a:p>
            <a:r>
              <a:t>Terraform open and extensible provider model</a:t>
            </a:r>
          </a:p>
        </p:txBody>
      </p:sp>
      <p:sp>
        <p:nvSpPr>
          <p:cNvPr id="929" name="Shape 929"/>
          <p:cNvSpPr/>
          <p:nvPr/>
        </p:nvSpPr>
        <p:spPr>
          <a:xfrm flipV="1">
            <a:off x="1252164" y="4267199"/>
            <a:ext cx="23037635" cy="44676"/>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930" name="Shape 930"/>
          <p:cNvSpPr/>
          <p:nvPr/>
        </p:nvSpPr>
        <p:spPr>
          <a:xfrm>
            <a:off x="16703523" y="3517025"/>
            <a:ext cx="7467601"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Extensible provider model</a:t>
            </a:r>
          </a:p>
        </p:txBody>
      </p:sp>
      <p:sp>
        <p:nvSpPr>
          <p:cNvPr id="931" name="Shape 931"/>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932" name="Shape 932"/>
          <p:cNvSpPr/>
          <p:nvPr/>
        </p:nvSpPr>
        <p:spPr>
          <a:xfrm>
            <a:off x="16916232" y="12167648"/>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Alibaba</a:t>
            </a:r>
          </a:p>
        </p:txBody>
      </p:sp>
      <p:sp>
        <p:nvSpPr>
          <p:cNvPr id="933" name="Shape 933"/>
          <p:cNvSpPr/>
          <p:nvPr/>
        </p:nvSpPr>
        <p:spPr>
          <a:xfrm>
            <a:off x="16916232" y="10251499"/>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AWS</a:t>
            </a:r>
          </a:p>
        </p:txBody>
      </p:sp>
      <p:sp>
        <p:nvSpPr>
          <p:cNvPr id="934" name="Shape 934"/>
          <p:cNvSpPr/>
          <p:nvPr/>
        </p:nvSpPr>
        <p:spPr>
          <a:xfrm>
            <a:off x="16916232" y="11209574"/>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Azure</a:t>
            </a:r>
          </a:p>
        </p:txBody>
      </p:sp>
      <p:sp>
        <p:nvSpPr>
          <p:cNvPr id="935" name="Shape 935"/>
          <p:cNvSpPr/>
          <p:nvPr/>
        </p:nvSpPr>
        <p:spPr>
          <a:xfrm>
            <a:off x="18482346" y="11613676"/>
            <a:ext cx="1507199" cy="1"/>
          </a:xfrm>
          <a:prstGeom prst="line">
            <a:avLst/>
          </a:prstGeom>
          <a:ln w="50800">
            <a:solidFill>
              <a:srgbClr val="A7A7A7">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936" name="Shape 936"/>
          <p:cNvSpPr/>
          <p:nvPr/>
        </p:nvSpPr>
        <p:spPr>
          <a:xfrm>
            <a:off x="18482346" y="9722984"/>
            <a:ext cx="1507199" cy="1"/>
          </a:xfrm>
          <a:prstGeom prst="line">
            <a:avLst/>
          </a:prstGeom>
          <a:ln w="50800">
            <a:solidFill>
              <a:srgbClr val="A7A7A7">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937" name="image48.png"/>
          <p:cNvPicPr>
            <a:picLocks noChangeAspect="1"/>
          </p:cNvPicPr>
          <p:nvPr/>
        </p:nvPicPr>
        <p:blipFill>
          <a:blip r:embed="rId3">
            <a:alphaModFix amt="34000"/>
            <a:extLst/>
          </a:blip>
          <a:stretch>
            <a:fillRect/>
          </a:stretch>
        </p:blipFill>
        <p:spPr>
          <a:xfrm>
            <a:off x="21591108" y="10096593"/>
            <a:ext cx="1587501" cy="750093"/>
          </a:xfrm>
          <a:prstGeom prst="rect">
            <a:avLst/>
          </a:prstGeom>
          <a:ln w="12700">
            <a:miter lim="400000"/>
          </a:ln>
        </p:spPr>
      </p:pic>
      <p:pic>
        <p:nvPicPr>
          <p:cNvPr id="938" name="image48.png"/>
          <p:cNvPicPr>
            <a:picLocks noChangeAspect="1"/>
          </p:cNvPicPr>
          <p:nvPr/>
        </p:nvPicPr>
        <p:blipFill>
          <a:blip r:embed="rId3">
            <a:alphaModFix amt="34000"/>
            <a:extLst/>
          </a:blip>
          <a:stretch>
            <a:fillRect/>
          </a:stretch>
        </p:blipFill>
        <p:spPr>
          <a:xfrm>
            <a:off x="20242716" y="9211377"/>
            <a:ext cx="1587501" cy="750093"/>
          </a:xfrm>
          <a:prstGeom prst="rect">
            <a:avLst/>
          </a:prstGeom>
          <a:ln w="12700">
            <a:miter lim="400000"/>
          </a:ln>
        </p:spPr>
      </p:pic>
      <p:pic>
        <p:nvPicPr>
          <p:cNvPr id="939" name="image48.png"/>
          <p:cNvPicPr>
            <a:picLocks noChangeAspect="1"/>
          </p:cNvPicPr>
          <p:nvPr/>
        </p:nvPicPr>
        <p:blipFill>
          <a:blip r:embed="rId3">
            <a:alphaModFix amt="34000"/>
            <a:extLst/>
          </a:blip>
          <a:stretch>
            <a:fillRect/>
          </a:stretch>
        </p:blipFill>
        <p:spPr>
          <a:xfrm>
            <a:off x="20242716" y="11106762"/>
            <a:ext cx="1587501" cy="750094"/>
          </a:xfrm>
          <a:prstGeom prst="rect">
            <a:avLst/>
          </a:prstGeom>
          <a:ln w="12700">
            <a:miter lim="400000"/>
          </a:ln>
        </p:spPr>
      </p:pic>
      <p:sp>
        <p:nvSpPr>
          <p:cNvPr id="940" name="Shape 940"/>
          <p:cNvSpPr/>
          <p:nvPr/>
        </p:nvSpPr>
        <p:spPr>
          <a:xfrm>
            <a:off x="16916232" y="9284282"/>
            <a:ext cx="1920088" cy="696699"/>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GCP</a:t>
            </a:r>
          </a:p>
        </p:txBody>
      </p:sp>
      <p:pic>
        <p:nvPicPr>
          <p:cNvPr id="941" name="image48.png"/>
          <p:cNvPicPr>
            <a:picLocks noChangeAspect="1"/>
          </p:cNvPicPr>
          <p:nvPr/>
        </p:nvPicPr>
        <p:blipFill>
          <a:blip r:embed="rId3">
            <a:alphaModFix amt="34000"/>
            <a:extLst/>
          </a:blip>
          <a:stretch>
            <a:fillRect/>
          </a:stretch>
        </p:blipFill>
        <p:spPr>
          <a:xfrm>
            <a:off x="21443886" y="11965953"/>
            <a:ext cx="1587501" cy="750093"/>
          </a:xfrm>
          <a:prstGeom prst="rect">
            <a:avLst/>
          </a:prstGeom>
          <a:ln w="12700">
            <a:miter lim="400000"/>
          </a:ln>
        </p:spPr>
      </p:pic>
      <p:sp>
        <p:nvSpPr>
          <p:cNvPr id="942" name="Shape 942"/>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943" name="Shape 943"/>
          <p:cNvSpPr/>
          <p:nvPr/>
        </p:nvSpPr>
        <p:spPr>
          <a:xfrm>
            <a:off x="9037180" y="3517025"/>
            <a:ext cx="7505212"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PROVISIONing WORKFLOW</a:t>
            </a:r>
          </a:p>
        </p:txBody>
      </p:sp>
      <p:sp>
        <p:nvSpPr>
          <p:cNvPr id="944" name="Shape 944"/>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945" name="Shape 945"/>
          <p:cNvSpPr/>
          <p:nvPr/>
        </p:nvSpPr>
        <p:spPr>
          <a:xfrm>
            <a:off x="20920347" y="8224940"/>
            <a:ext cx="1920088" cy="696700"/>
          </a:xfrm>
          <a:prstGeom prst="rect">
            <a:avLst/>
          </a:prstGeom>
          <a:solidFill>
            <a:srgbClr val="D783FF">
              <a:alpha val="73728"/>
            </a:srgb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t>
            </a:r>
          </a:p>
        </p:txBody>
      </p:sp>
      <p:sp>
        <p:nvSpPr>
          <p:cNvPr id="946" name="Shape 946"/>
          <p:cNvSpPr/>
          <p:nvPr/>
        </p:nvSpPr>
        <p:spPr>
          <a:xfrm>
            <a:off x="20920347" y="7216436"/>
            <a:ext cx="1920088" cy="696699"/>
          </a:xfrm>
          <a:prstGeom prst="rect">
            <a:avLst/>
          </a:prstGeom>
          <a:solidFill>
            <a:srgbClr val="D783FF">
              <a:alpha val="73728"/>
            </a:srgb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t>
            </a:r>
          </a:p>
        </p:txBody>
      </p:sp>
      <p:sp>
        <p:nvSpPr>
          <p:cNvPr id="947" name="Shape 947"/>
          <p:cNvSpPr/>
          <p:nvPr/>
        </p:nvSpPr>
        <p:spPr>
          <a:xfrm>
            <a:off x="20920347" y="6253744"/>
            <a:ext cx="1920088" cy="696699"/>
          </a:xfrm>
          <a:prstGeom prst="rect">
            <a:avLst/>
          </a:prstGeom>
          <a:solidFill>
            <a:srgbClr val="D783FF">
              <a:alpha val="73728"/>
            </a:srgb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t>
            </a:r>
          </a:p>
        </p:txBody>
      </p:sp>
      <p:sp>
        <p:nvSpPr>
          <p:cNvPr id="948" name="Shape 948"/>
          <p:cNvSpPr/>
          <p:nvPr/>
        </p:nvSpPr>
        <p:spPr>
          <a:xfrm>
            <a:off x="20920347" y="5245239"/>
            <a:ext cx="1920088" cy="696700"/>
          </a:xfrm>
          <a:prstGeom prst="rect">
            <a:avLst/>
          </a:prstGeom>
          <a:solidFill>
            <a:srgbClr val="D783FF">
              <a:alpha val="73728"/>
            </a:srgb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t>
            </a:r>
          </a:p>
        </p:txBody>
      </p:sp>
      <p:sp>
        <p:nvSpPr>
          <p:cNvPr id="949" name="Shape 949"/>
          <p:cNvSpPr/>
          <p:nvPr/>
        </p:nvSpPr>
        <p:spPr>
          <a:xfrm>
            <a:off x="19584030" y="8007656"/>
            <a:ext cx="1920088" cy="696700"/>
          </a:xfrm>
          <a:prstGeom prst="rect">
            <a:avLst/>
          </a:prstGeom>
          <a:solidFill>
            <a:srgbClr val="D783FF"/>
          </a:solidFill>
          <a:ln w="12700">
            <a:miter lim="400000"/>
          </a:ln>
          <a:effectLst>
            <a:outerShdw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F5</a:t>
            </a:r>
          </a:p>
        </p:txBody>
      </p:sp>
      <p:sp>
        <p:nvSpPr>
          <p:cNvPr id="950" name="Shape 950"/>
          <p:cNvSpPr/>
          <p:nvPr/>
        </p:nvSpPr>
        <p:spPr>
          <a:xfrm>
            <a:off x="19584030" y="6999152"/>
            <a:ext cx="1920088" cy="696700"/>
          </a:xfrm>
          <a:prstGeom prst="rect">
            <a:avLst/>
          </a:prstGeom>
          <a:solidFill>
            <a:srgbClr val="D783FF"/>
          </a:solidFill>
          <a:ln w="12700">
            <a:miter lim="400000"/>
          </a:ln>
          <a:effectLst>
            <a:outerShdw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r>
              <a:t>Akamai</a:t>
            </a:r>
          </a:p>
        </p:txBody>
      </p:sp>
      <p:sp>
        <p:nvSpPr>
          <p:cNvPr id="951" name="Shape 951"/>
          <p:cNvSpPr/>
          <p:nvPr/>
        </p:nvSpPr>
        <p:spPr>
          <a:xfrm>
            <a:off x="19584030" y="6036460"/>
            <a:ext cx="1920088" cy="696699"/>
          </a:xfrm>
          <a:prstGeom prst="rect">
            <a:avLst/>
          </a:prstGeom>
          <a:solidFill>
            <a:srgbClr val="D783FF"/>
          </a:solidFill>
          <a:ln w="12700">
            <a:miter lim="400000"/>
          </a:ln>
          <a:effectLst>
            <a:outerShdw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Heroku</a:t>
            </a:r>
          </a:p>
        </p:txBody>
      </p:sp>
      <p:sp>
        <p:nvSpPr>
          <p:cNvPr id="952" name="Shape 952"/>
          <p:cNvSpPr/>
          <p:nvPr/>
        </p:nvSpPr>
        <p:spPr>
          <a:xfrm>
            <a:off x="19584030" y="5027955"/>
            <a:ext cx="1920088" cy="696700"/>
          </a:xfrm>
          <a:prstGeom prst="rect">
            <a:avLst/>
          </a:prstGeom>
          <a:solidFill>
            <a:srgbClr val="D783FF"/>
          </a:solidFill>
          <a:ln w="12700">
            <a:miter lim="400000"/>
          </a:ln>
          <a:effectLst>
            <a:outerShdw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600" b="0">
                <a:latin typeface="Klavika Basic"/>
                <a:ea typeface="Klavika Basic"/>
                <a:cs typeface="Klavika Basic"/>
                <a:sym typeface="Klavika Basic"/>
              </a:defRPr>
            </a:lvl1pPr>
          </a:lstStyle>
          <a:p>
            <a:r>
              <a:t>GitHub</a:t>
            </a:r>
          </a:p>
        </p:txBody>
      </p:sp>
      <p:sp>
        <p:nvSpPr>
          <p:cNvPr id="953" name="Shape 953"/>
          <p:cNvSpPr/>
          <p:nvPr/>
        </p:nvSpPr>
        <p:spPr>
          <a:xfrm>
            <a:off x="18034210" y="5884828"/>
            <a:ext cx="1920088" cy="696699"/>
          </a:xfrm>
          <a:prstGeom prst="rect">
            <a:avLst/>
          </a:prstGeom>
          <a:solidFill>
            <a:srgbClr val="D783FF"/>
          </a:solidFill>
          <a:ln w="12700">
            <a:miter lim="400000"/>
          </a:ln>
          <a:effectLst>
            <a:outerShdw blurRad="254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Kubernetes</a:t>
            </a:r>
          </a:p>
        </p:txBody>
      </p:sp>
      <p:sp>
        <p:nvSpPr>
          <p:cNvPr id="954" name="Shape 954"/>
          <p:cNvSpPr/>
          <p:nvPr/>
        </p:nvSpPr>
        <p:spPr>
          <a:xfrm>
            <a:off x="18034210" y="4876323"/>
            <a:ext cx="1920088" cy="696700"/>
          </a:xfrm>
          <a:prstGeom prst="rect">
            <a:avLst/>
          </a:prstGeom>
          <a:solidFill>
            <a:srgbClr val="D783FF"/>
          </a:solidFill>
          <a:ln w="12700">
            <a:miter lim="400000"/>
          </a:ln>
          <a:effectLst>
            <a:outerShdw blurRad="254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Custom</a:t>
            </a:r>
          </a:p>
        </p:txBody>
      </p:sp>
      <p:sp>
        <p:nvSpPr>
          <p:cNvPr id="955" name="Shape 955"/>
          <p:cNvSpPr/>
          <p:nvPr/>
        </p:nvSpPr>
        <p:spPr>
          <a:xfrm>
            <a:off x="18034210" y="7829622"/>
            <a:ext cx="1920088" cy="696700"/>
          </a:xfrm>
          <a:prstGeom prst="rect">
            <a:avLst/>
          </a:prstGeom>
          <a:solidFill>
            <a:srgbClr val="D783FF"/>
          </a:solidFill>
          <a:ln w="12700">
            <a:miter lim="400000"/>
          </a:ln>
          <a:effectLst>
            <a:outerShdw blurRad="254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Datadog</a:t>
            </a:r>
          </a:p>
        </p:txBody>
      </p:sp>
      <p:sp>
        <p:nvSpPr>
          <p:cNvPr id="956" name="Shape 956"/>
          <p:cNvSpPr/>
          <p:nvPr/>
        </p:nvSpPr>
        <p:spPr>
          <a:xfrm>
            <a:off x="18034210" y="6821118"/>
            <a:ext cx="1920088" cy="696700"/>
          </a:xfrm>
          <a:prstGeom prst="rect">
            <a:avLst/>
          </a:prstGeom>
          <a:solidFill>
            <a:srgbClr val="D783FF"/>
          </a:solidFill>
          <a:ln w="12700">
            <a:miter lim="400000"/>
          </a:ln>
          <a:effectLst>
            <a:outerShdw blurRad="254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DNSimple</a:t>
            </a:r>
          </a:p>
        </p:txBody>
      </p:sp>
      <p:sp>
        <p:nvSpPr>
          <p:cNvPr id="957" name="Shape 957"/>
          <p:cNvSpPr/>
          <p:nvPr/>
        </p:nvSpPr>
        <p:spPr>
          <a:xfrm>
            <a:off x="4363894" y="10641323"/>
            <a:ext cx="4261770"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958" name="Shape 958"/>
          <p:cNvSpPr/>
          <p:nvPr/>
        </p:nvSpPr>
        <p:spPr>
          <a:xfrm>
            <a:off x="1370282" y="10006323"/>
            <a:ext cx="2167588"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chemeClr val="accent3"/>
                </a:solidFill>
              </a:defRPr>
            </a:lvl1pPr>
          </a:lstStyle>
          <a:p>
            <a:r>
              <a:t>OPERATOR</a:t>
            </a:r>
          </a:p>
        </p:txBody>
      </p:sp>
      <p:sp>
        <p:nvSpPr>
          <p:cNvPr id="959" name="Shape 959"/>
          <p:cNvSpPr/>
          <p:nvPr/>
        </p:nvSpPr>
        <p:spPr>
          <a:xfrm>
            <a:off x="1370282" y="8301016"/>
            <a:ext cx="2167588"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defRPr>
            </a:lvl1pPr>
          </a:lstStyle>
          <a:p>
            <a:r>
              <a:t>DEVELOPER</a:t>
            </a:r>
          </a:p>
        </p:txBody>
      </p:sp>
      <p:sp>
        <p:nvSpPr>
          <p:cNvPr id="960" name="Shape 960"/>
          <p:cNvSpPr/>
          <p:nvPr/>
        </p:nvSpPr>
        <p:spPr>
          <a:xfrm>
            <a:off x="3684760" y="8200377"/>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ln w="50800">
            <a:solidFill>
              <a:srgbClr val="000000"/>
            </a:solidFill>
            <a:miter/>
          </a:ln>
        </p:spPr>
        <p:txBody>
          <a:bodyPr lIns="121919" tIns="121919" rIns="121919" bIns="121919" anchor="ctr"/>
          <a:lstStyle/>
          <a:p>
            <a:pPr defTabSz="1219200">
              <a:lnSpc>
                <a:spcPct val="100000"/>
              </a:lnSpc>
              <a:spcBef>
                <a:spcPts val="0"/>
              </a:spcBef>
              <a:defRPr b="0">
                <a:latin typeface="Arial"/>
                <a:ea typeface="Arial"/>
                <a:cs typeface="Arial"/>
                <a:sym typeface="Arial"/>
              </a:defRPr>
            </a:pPr>
            <a:endParaRPr/>
          </a:p>
        </p:txBody>
      </p:sp>
      <p:sp>
        <p:nvSpPr>
          <p:cNvPr id="961" name="Shape 961"/>
          <p:cNvSpPr/>
          <p:nvPr/>
        </p:nvSpPr>
        <p:spPr>
          <a:xfrm>
            <a:off x="3535506" y="8599647"/>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ln w="50800">
            <a:solidFill>
              <a:srgbClr val="000000"/>
            </a:solidFill>
            <a:miter/>
          </a:ln>
        </p:spPr>
        <p:txBody>
          <a:bodyPr lIns="121919" tIns="121919" rIns="121919" bIns="121919"/>
          <a:lstStyle/>
          <a:p>
            <a:pPr defTabSz="1219200">
              <a:lnSpc>
                <a:spcPct val="100000"/>
              </a:lnSpc>
              <a:spcBef>
                <a:spcPts val="0"/>
              </a:spcBef>
              <a:defRPr b="0">
                <a:latin typeface="Arial"/>
                <a:ea typeface="Arial"/>
                <a:cs typeface="Arial"/>
                <a:sym typeface="Arial"/>
              </a:defRPr>
            </a:pPr>
            <a:endParaRPr/>
          </a:p>
        </p:txBody>
      </p:sp>
      <p:sp>
        <p:nvSpPr>
          <p:cNvPr id="962" name="Shape 962"/>
          <p:cNvSpPr/>
          <p:nvPr/>
        </p:nvSpPr>
        <p:spPr>
          <a:xfrm flipV="1">
            <a:off x="6520179" y="7520838"/>
            <a:ext cx="1" cy="249319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963" name="Shape 963"/>
          <p:cNvSpPr/>
          <p:nvPr/>
        </p:nvSpPr>
        <p:spPr>
          <a:xfrm>
            <a:off x="4313094" y="8472211"/>
            <a:ext cx="2217796"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966" name="Group 966"/>
          <p:cNvGrpSpPr/>
          <p:nvPr/>
        </p:nvGrpSpPr>
        <p:grpSpPr>
          <a:xfrm>
            <a:off x="3535507" y="10158731"/>
            <a:ext cx="681097" cy="786683"/>
            <a:chOff x="0" y="0"/>
            <a:chExt cx="681096" cy="786682"/>
          </a:xfrm>
        </p:grpSpPr>
        <p:sp>
          <p:nvSpPr>
            <p:cNvPr id="964" name="Shape 96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965" name="Shape 96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971" name="Group 971"/>
          <p:cNvGrpSpPr/>
          <p:nvPr/>
        </p:nvGrpSpPr>
        <p:grpSpPr>
          <a:xfrm>
            <a:off x="5789713" y="11303794"/>
            <a:ext cx="1019695" cy="1019695"/>
            <a:chOff x="0" y="0"/>
            <a:chExt cx="1019694" cy="1019694"/>
          </a:xfrm>
        </p:grpSpPr>
        <p:pic>
          <p:nvPicPr>
            <p:cNvPr id="967"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968" name="Shape 968"/>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969" name="Shape 969"/>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970" name="Shape 970"/>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976" name="Group 976"/>
          <p:cNvGrpSpPr/>
          <p:nvPr/>
        </p:nvGrpSpPr>
        <p:grpSpPr>
          <a:xfrm>
            <a:off x="6945203" y="11303794"/>
            <a:ext cx="1019695" cy="1019695"/>
            <a:chOff x="0" y="0"/>
            <a:chExt cx="1019694" cy="1019694"/>
          </a:xfrm>
        </p:grpSpPr>
        <p:pic>
          <p:nvPicPr>
            <p:cNvPr id="972"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973" name="Shape 973"/>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974" name="Shape 974"/>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975" name="Shape 975"/>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977" name="Shape 977"/>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978" name="Shape 978"/>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979" name="Shape 979"/>
          <p:cNvSpPr/>
          <p:nvPr/>
        </p:nvSpPr>
        <p:spPr>
          <a:xfrm>
            <a:off x="6028302" y="10367003"/>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980" name="Shape 980"/>
          <p:cNvSpPr/>
          <p:nvPr/>
        </p:nvSpPr>
        <p:spPr>
          <a:xfrm>
            <a:off x="5367564" y="6480040"/>
            <a:ext cx="2376564" cy="1270001"/>
          </a:xfrm>
          <a:prstGeom prst="rect">
            <a:avLst/>
          </a:prstGeom>
          <a:solidFill>
            <a:srgbClr val="FFFFFF"/>
          </a:solidFill>
          <a:ln w="25400">
            <a:solidFill>
              <a:schemeClr val="accent1"/>
            </a:solidFill>
            <a:miter/>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987" name="Group 987"/>
          <p:cNvGrpSpPr/>
          <p:nvPr/>
        </p:nvGrpSpPr>
        <p:grpSpPr>
          <a:xfrm>
            <a:off x="6028302" y="10006323"/>
            <a:ext cx="1270001" cy="1270001"/>
            <a:chOff x="0" y="0"/>
            <a:chExt cx="1270000" cy="1270000"/>
          </a:xfrm>
        </p:grpSpPr>
        <p:sp>
          <p:nvSpPr>
            <p:cNvPr id="981" name="Shape 981"/>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986" name="Group 986"/>
            <p:cNvGrpSpPr/>
            <p:nvPr/>
          </p:nvGrpSpPr>
          <p:grpSpPr>
            <a:xfrm>
              <a:off x="116500" y="159352"/>
              <a:ext cx="1011600" cy="976696"/>
              <a:chOff x="0" y="0"/>
              <a:chExt cx="1011598" cy="976695"/>
            </a:xfrm>
          </p:grpSpPr>
          <p:sp>
            <p:nvSpPr>
              <p:cNvPr id="982" name="Shape 982"/>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983" name="Shape 983"/>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984" name="Shape 984"/>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985" name="Shape 985"/>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grpSp>
        <p:nvGrpSpPr>
          <p:cNvPr id="992" name="Group 992"/>
          <p:cNvGrpSpPr/>
          <p:nvPr/>
        </p:nvGrpSpPr>
        <p:grpSpPr>
          <a:xfrm>
            <a:off x="5538013" y="6766690"/>
            <a:ext cx="611222" cy="696700"/>
            <a:chOff x="0" y="0"/>
            <a:chExt cx="611221" cy="696698"/>
          </a:xfrm>
        </p:grpSpPr>
        <p:sp>
          <p:nvSpPr>
            <p:cNvPr id="988" name="Shape 988"/>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989" name="Shape 989"/>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990" name="Shape 990"/>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991" name="Shape 991"/>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993" name="Shape 993"/>
          <p:cNvSpPr/>
          <p:nvPr/>
        </p:nvSpPr>
        <p:spPr>
          <a:xfrm>
            <a:off x="6226138" y="6599420"/>
            <a:ext cx="1669403" cy="10312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p>
            <a:pPr>
              <a:lnSpc>
                <a:spcPct val="100000"/>
              </a:lnSpc>
              <a:spcBef>
                <a:spcPts val="0"/>
              </a:spcBef>
              <a:defRPr sz="2600" b="0">
                <a:solidFill>
                  <a:srgbClr val="000000"/>
                </a:solidFill>
                <a:latin typeface="Verdana"/>
                <a:ea typeface="Verdana"/>
                <a:cs typeface="Verdana"/>
                <a:sym typeface="Verdana"/>
              </a:defRPr>
            </a:pPr>
            <a:r>
              <a:t>Module </a:t>
            </a:r>
          </a:p>
          <a:p>
            <a:pPr>
              <a:lnSpc>
                <a:spcPct val="100000"/>
              </a:lnSpc>
              <a:spcBef>
                <a:spcPts val="0"/>
              </a:spcBef>
              <a:defRPr sz="2600" b="0">
                <a:solidFill>
                  <a:srgbClr val="000000"/>
                </a:solidFill>
                <a:latin typeface="Verdana"/>
                <a:ea typeface="Verdana"/>
                <a:cs typeface="Verdana"/>
                <a:sym typeface="Verdana"/>
              </a:defRPr>
            </a:pPr>
            <a:r>
              <a:t>Registry</a:t>
            </a:r>
          </a:p>
        </p:txBody>
      </p:sp>
      <p:sp>
        <p:nvSpPr>
          <p:cNvPr id="994" name="Shape 994"/>
          <p:cNvSpPr/>
          <p:nvPr/>
        </p:nvSpPr>
        <p:spPr>
          <a:xfrm>
            <a:off x="6028302" y="10416341"/>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r>
              <a:rPr lang="en-US" dirty="0"/>
              <a:t>Stores the state of your infrastructure.</a:t>
            </a:r>
          </a:p>
          <a:p>
            <a:pPr marL="0" indent="0">
              <a:buNone/>
            </a:pPr>
            <a:endParaRPr lang="en-US" dirty="0"/>
          </a:p>
          <a:p>
            <a:pPr marL="0" indent="0">
              <a:buNone/>
            </a:pPr>
            <a:r>
              <a:rPr lang="en-US" dirty="0"/>
              <a:t>Updated on a `terraform refresh` or `terraform apply.</a:t>
            </a:r>
          </a:p>
          <a:p>
            <a:pPr marL="0" indent="0">
              <a:buNone/>
            </a:pPr>
            <a:endParaRPr lang="en-US" dirty="0"/>
          </a:p>
          <a:p>
            <a:pPr marL="0" indent="0">
              <a:buNone/>
            </a:pPr>
            <a:r>
              <a:rPr lang="en-US" dirty="0"/>
              <a:t>A database of sorts used to map Terraform configuration to the real world.</a:t>
            </a:r>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Remote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spTree>
    <p:extLst>
      <p:ext uri="{BB962C8B-B14F-4D97-AF65-F5344CB8AC3E}">
        <p14:creationId xmlns:p14="http://schemas.microsoft.com/office/powerpoint/2010/main" val="391204012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a:p>
            <a:pPr marL="0" indent="0">
              <a:buNone/>
            </a:pPr>
            <a:r>
              <a:rPr lang="en-US" b="1" dirty="0" err="1"/>
              <a:t>Config</a:t>
            </a:r>
            <a:r>
              <a:rPr lang="en-US" b="1" dirty="0"/>
              <a:t>: 	</a:t>
            </a:r>
            <a:r>
              <a:rPr lang="en-US" u="sng" dirty="0"/>
              <a:t>Desired</a:t>
            </a:r>
            <a:r>
              <a:rPr lang="en-US" dirty="0"/>
              <a:t> State</a:t>
            </a:r>
          </a:p>
          <a:p>
            <a:pPr marL="0" indent="0">
              <a:buNone/>
            </a:pPr>
            <a:r>
              <a:rPr lang="en-US" b="1" dirty="0"/>
              <a:t>State: 	</a:t>
            </a:r>
            <a:r>
              <a:rPr lang="en-US" u="sng" dirty="0"/>
              <a:t>Current</a:t>
            </a:r>
            <a:r>
              <a:rPr lang="en-US" dirty="0"/>
              <a:t> State</a:t>
            </a:r>
          </a:p>
          <a:p>
            <a:pPr marL="0" indent="0">
              <a:buNone/>
            </a:pPr>
            <a:r>
              <a:rPr lang="en-US" b="1" dirty="0"/>
              <a:t>Diff: 		</a:t>
            </a:r>
            <a:r>
              <a:rPr lang="en-US" u="sng" dirty="0"/>
              <a:t>Delta</a:t>
            </a:r>
            <a:r>
              <a:rPr lang="en-US" dirty="0"/>
              <a:t> of {Desired &amp; Current}</a:t>
            </a:r>
          </a:p>
          <a:p>
            <a:pPr marL="0" indent="0">
              <a:buNone/>
            </a:pPr>
            <a:r>
              <a:rPr lang="en-US" b="1" dirty="0"/>
              <a:t>Plan: 	</a:t>
            </a:r>
            <a:r>
              <a:rPr lang="en-US" u="sng" dirty="0"/>
              <a:t>Presents</a:t>
            </a:r>
            <a:r>
              <a:rPr lang="en-US" dirty="0"/>
              <a:t> Diff</a:t>
            </a:r>
          </a:p>
          <a:p>
            <a:pPr marL="0" indent="0">
              <a:buNone/>
            </a:pPr>
            <a:r>
              <a:rPr lang="en-US" b="1" dirty="0"/>
              <a:t>Apply: 	</a:t>
            </a:r>
            <a:r>
              <a:rPr lang="en-US" u="sng" dirty="0"/>
              <a:t>Resolves</a:t>
            </a:r>
            <a:r>
              <a:rPr lang="en-US" dirty="0"/>
              <a:t> Diff</a:t>
            </a:r>
          </a:p>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Remote State – Core Concepts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spTree>
    <p:extLst>
      <p:ext uri="{BB962C8B-B14F-4D97-AF65-F5344CB8AC3E}">
        <p14:creationId xmlns:p14="http://schemas.microsoft.com/office/powerpoint/2010/main" val="303750959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a:p>
            <a:pPr marL="0" indent="0">
              <a:buNone/>
            </a:pPr>
            <a:r>
              <a:rPr lang="en-US" b="1" dirty="0" err="1"/>
              <a:t>Config</a:t>
            </a:r>
            <a:r>
              <a:rPr lang="en-US" b="1" dirty="0"/>
              <a:t>: 	</a:t>
            </a:r>
            <a:r>
              <a:rPr lang="en-US" u="sng" dirty="0"/>
              <a:t>Target</a:t>
            </a:r>
            <a:r>
              <a:rPr lang="en-US" dirty="0"/>
              <a:t> Reality</a:t>
            </a:r>
          </a:p>
          <a:p>
            <a:pPr marL="0" indent="0">
              <a:buNone/>
            </a:pPr>
            <a:r>
              <a:rPr lang="en-US" b="1" dirty="0"/>
              <a:t>State: 	</a:t>
            </a:r>
            <a:r>
              <a:rPr lang="en-US" u="sng" dirty="0"/>
              <a:t>Current</a:t>
            </a:r>
            <a:r>
              <a:rPr lang="en-US" dirty="0"/>
              <a:t> Reality</a:t>
            </a:r>
          </a:p>
          <a:p>
            <a:pPr marL="0" indent="0">
              <a:buNone/>
            </a:pPr>
            <a:r>
              <a:rPr lang="en-US" b="1" dirty="0"/>
              <a:t>Diff: 		</a:t>
            </a:r>
            <a:r>
              <a:rPr lang="en-US" dirty="0"/>
              <a:t>{</a:t>
            </a:r>
            <a:r>
              <a:rPr lang="en-US" dirty="0" err="1"/>
              <a:t>Config</a:t>
            </a:r>
            <a:r>
              <a:rPr lang="en-US" dirty="0"/>
              <a:t> - State}</a:t>
            </a:r>
          </a:p>
          <a:p>
            <a:pPr marL="0" indent="0">
              <a:buNone/>
            </a:pPr>
            <a:r>
              <a:rPr lang="en-US" b="1" dirty="0"/>
              <a:t>Plan: 	</a:t>
            </a:r>
            <a:r>
              <a:rPr lang="en-US" u="sng" dirty="0"/>
              <a:t>Presents</a:t>
            </a:r>
            <a:r>
              <a:rPr lang="en-US" dirty="0"/>
              <a:t> Diff</a:t>
            </a:r>
          </a:p>
          <a:p>
            <a:pPr marL="0" indent="0">
              <a:buNone/>
            </a:pPr>
            <a:r>
              <a:rPr lang="en-US" b="1" dirty="0"/>
              <a:t>Apply: 	</a:t>
            </a:r>
            <a:r>
              <a:rPr lang="en-US" u="sng" dirty="0"/>
              <a:t>Resolves</a:t>
            </a:r>
            <a:r>
              <a:rPr lang="en-US" dirty="0"/>
              <a:t> Diff</a:t>
            </a:r>
          </a:p>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Remote State – Core Concepts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spTree>
    <p:extLst>
      <p:ext uri="{BB962C8B-B14F-4D97-AF65-F5344CB8AC3E}">
        <p14:creationId xmlns:p14="http://schemas.microsoft.com/office/powerpoint/2010/main" val="246908072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Remote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749314379"/>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82796346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Remote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474935811"/>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712913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Shape 716"/>
          <p:cNvSpPr>
            <a:spLocks noGrp="1"/>
          </p:cNvSpPr>
          <p:nvPr>
            <p:ph type="title"/>
          </p:nvPr>
        </p:nvSpPr>
        <p:spPr>
          <a:prstGeom prst="rect">
            <a:avLst/>
          </a:prstGeom>
        </p:spPr>
        <p:txBody>
          <a:bodyPr/>
          <a:lstStyle/>
          <a:p>
            <a:r>
              <a:t>Agenda</a:t>
            </a:r>
          </a:p>
        </p:txBody>
      </p:sp>
      <p:sp>
        <p:nvSpPr>
          <p:cNvPr id="717" name="Shape 717"/>
          <p:cNvSpPr>
            <a:spLocks noGrp="1"/>
          </p:cNvSpPr>
          <p:nvPr>
            <p:ph type="sldNum" sz="quarter" idx="2"/>
          </p:nvPr>
        </p:nvSpPr>
        <p:spPr>
          <a:xfrm>
            <a:off x="23586082" y="12945582"/>
            <a:ext cx="385723"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a:t>
            </a:fld>
            <a:endParaRPr/>
          </a:p>
        </p:txBody>
      </p:sp>
      <p:sp>
        <p:nvSpPr>
          <p:cNvPr id="718" name="Shape 718"/>
          <p:cNvSpPr/>
          <p:nvPr/>
        </p:nvSpPr>
        <p:spPr>
          <a:xfrm>
            <a:off x="2563610" y="2991096"/>
            <a:ext cx="15754119" cy="6457535"/>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p>
            <a:pPr marL="444500" indent="-444500">
              <a:lnSpc>
                <a:spcPct val="150000"/>
              </a:lnSpc>
              <a:spcBef>
                <a:spcPts val="1600"/>
              </a:spcBef>
              <a:buSzPct val="100000"/>
              <a:buChar char="‣"/>
              <a:defRPr b="0" spc="96">
                <a:solidFill>
                  <a:srgbClr val="44546A"/>
                </a:solidFill>
                <a:latin typeface="Verdana"/>
                <a:ea typeface="Verdana"/>
                <a:cs typeface="Verdana"/>
                <a:sym typeface="Verdana"/>
              </a:defRPr>
            </a:pPr>
            <a:r>
              <a:rPr lang="en-US" dirty="0"/>
              <a:t>Working Lunch</a:t>
            </a:r>
          </a:p>
          <a:p>
            <a:pPr marL="444500" indent="-444500">
              <a:lnSpc>
                <a:spcPct val="150000"/>
              </a:lnSpc>
              <a:spcBef>
                <a:spcPts val="1600"/>
              </a:spcBef>
              <a:buSzPct val="100000"/>
              <a:buChar char="‣"/>
              <a:defRPr b="0" spc="96">
                <a:solidFill>
                  <a:srgbClr val="44546A"/>
                </a:solidFill>
                <a:latin typeface="Verdana"/>
                <a:ea typeface="Verdana"/>
                <a:cs typeface="Verdana"/>
                <a:sym typeface="Verdana"/>
              </a:defRPr>
            </a:pPr>
            <a:r>
              <a:rPr lang="en-US" dirty="0"/>
              <a:t>Overview of Terraform Enterprise</a:t>
            </a:r>
          </a:p>
          <a:p>
            <a:pPr marL="444500" indent="-444500">
              <a:lnSpc>
                <a:spcPct val="150000"/>
              </a:lnSpc>
              <a:spcBef>
                <a:spcPts val="1600"/>
              </a:spcBef>
              <a:buSzPct val="100000"/>
              <a:buChar char="‣"/>
              <a:defRPr b="0" spc="96">
                <a:solidFill>
                  <a:srgbClr val="44546A"/>
                </a:solidFill>
                <a:latin typeface="Verdana"/>
                <a:ea typeface="Verdana"/>
                <a:cs typeface="Verdana"/>
                <a:sym typeface="Verdana"/>
              </a:defRPr>
            </a:pPr>
            <a:r>
              <a:rPr lang="en-US" dirty="0"/>
              <a:t>Terraform Enterprise - Workspaces</a:t>
            </a:r>
          </a:p>
          <a:p>
            <a:pPr marL="444500" indent="-444500">
              <a:lnSpc>
                <a:spcPct val="150000"/>
              </a:lnSpc>
              <a:spcBef>
                <a:spcPts val="1600"/>
              </a:spcBef>
              <a:buSzPct val="100000"/>
              <a:buChar char="‣"/>
              <a:defRPr b="0" spc="96">
                <a:solidFill>
                  <a:srgbClr val="44546A"/>
                </a:solidFill>
                <a:latin typeface="Verdana"/>
                <a:ea typeface="Verdana"/>
                <a:cs typeface="Verdana"/>
                <a:sym typeface="Verdana"/>
              </a:defRPr>
            </a:pPr>
            <a:r>
              <a:rPr lang="en-US" dirty="0"/>
              <a:t>Terraform Enterprise - Private Module Registry</a:t>
            </a:r>
          </a:p>
          <a:p>
            <a:pPr marL="444500" indent="-444500">
              <a:lnSpc>
                <a:spcPct val="150000"/>
              </a:lnSpc>
              <a:spcBef>
                <a:spcPts val="1600"/>
              </a:spcBef>
              <a:buSzPct val="100000"/>
              <a:buChar char="‣"/>
              <a:defRPr b="0" spc="96">
                <a:solidFill>
                  <a:srgbClr val="44546A"/>
                </a:solidFill>
                <a:latin typeface="Verdana"/>
                <a:ea typeface="Verdana"/>
                <a:cs typeface="Verdana"/>
                <a:sym typeface="Verdana"/>
              </a:defRPr>
            </a:pPr>
            <a:r>
              <a:rPr lang="en-US" dirty="0"/>
              <a:t>Terraform Enterprise - Sentinel</a:t>
            </a:r>
            <a:endParaRPr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Remote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552849175"/>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15171779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Remote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951229379"/>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4805368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Remote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913845715"/>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0050573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Remote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584656623"/>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1463165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Remote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719207212"/>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3301350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Remote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REMOVE FROM STATE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4659340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pPr marL="0" indent="0">
              <a:buNone/>
            </a:pPr>
            <a:r>
              <a:rPr lang="en-US" dirty="0">
                <a:solidFill>
                  <a:schemeClr val="tx1"/>
                </a:solidFill>
              </a:rPr>
              <a:t>Connecting to Azure</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 01</a:t>
            </a:r>
          </a:p>
        </p:txBody>
      </p:sp>
    </p:spTree>
    <p:extLst>
      <p:ext uri="{BB962C8B-B14F-4D97-AF65-F5344CB8AC3E}">
        <p14:creationId xmlns:p14="http://schemas.microsoft.com/office/powerpoint/2010/main" val="261687758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C88F8AE-5CE2-7240-B01E-E48AFDA19652}"/>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524EAF76-0932-574E-B827-8E2F29AFB55B}"/>
              </a:ext>
            </a:extLst>
          </p:cNvPr>
          <p:cNvSpPr>
            <a:spLocks noGrp="1"/>
          </p:cNvSpPr>
          <p:nvPr>
            <p:ph type="title"/>
          </p:nvPr>
        </p:nvSpPr>
        <p:spPr/>
        <p:txBody>
          <a:bodyPr/>
          <a:lstStyle/>
          <a:p>
            <a:r>
              <a:rPr lang="en-US" dirty="0"/>
              <a:t>Terraform Configuration</a:t>
            </a:r>
          </a:p>
        </p:txBody>
      </p:sp>
    </p:spTree>
    <p:extLst>
      <p:ext uri="{BB962C8B-B14F-4D97-AF65-F5344CB8AC3E}">
        <p14:creationId xmlns:p14="http://schemas.microsoft.com/office/powerpoint/2010/main" val="247584506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8E8B9-1029-3947-ABBA-422AB0DA72A3}"/>
              </a:ext>
            </a:extLst>
          </p:cNvPr>
          <p:cNvSpPr>
            <a:spLocks noGrp="1"/>
          </p:cNvSpPr>
          <p:nvPr>
            <p:ph type="body" idx="1"/>
          </p:nvPr>
        </p:nvSpPr>
        <p:spPr/>
        <p:txBody>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terraform</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required_version</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0.11.7"</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AA884D9-F74C-924E-966F-1E2B31AF20F2}"/>
              </a:ext>
            </a:extLst>
          </p:cNvPr>
          <p:cNvSpPr>
            <a:spLocks noGrp="1"/>
          </p:cNvSpPr>
          <p:nvPr>
            <p:ph type="title"/>
          </p:nvPr>
        </p:nvSpPr>
        <p:spPr/>
        <p:txBody>
          <a:bodyPr/>
          <a:lstStyle/>
          <a:p>
            <a:r>
              <a:rPr lang="en-US" dirty="0"/>
              <a:t>Terraform</a:t>
            </a:r>
          </a:p>
        </p:txBody>
      </p:sp>
      <p:sp>
        <p:nvSpPr>
          <p:cNvPr id="4" name="Text Placeholder 3">
            <a:extLst>
              <a:ext uri="{FF2B5EF4-FFF2-40B4-BE49-F238E27FC236}">
                <a16:creationId xmlns:a16="http://schemas.microsoft.com/office/drawing/2014/main" id="{E247F303-F51C-1548-90B3-D561B63310F4}"/>
              </a:ext>
            </a:extLst>
          </p:cNvPr>
          <p:cNvSpPr>
            <a:spLocks noGrp="1"/>
          </p:cNvSpPr>
          <p:nvPr>
            <p:ph type="body" sz="quarter" idx="10"/>
          </p:nvPr>
        </p:nvSpPr>
        <p:spPr/>
        <p:txBody>
          <a:bodyPr/>
          <a:lstStyle/>
          <a:p>
            <a:r>
              <a:rPr lang="en-US" dirty="0">
                <a:hlinkClick r:id="rId3"/>
              </a:rPr>
              <a:t>https://</a:t>
            </a:r>
            <a:r>
              <a:rPr lang="en-US" dirty="0" err="1">
                <a:hlinkClick r:id="rId3"/>
              </a:rPr>
              <a:t>www.terraform.io</a:t>
            </a:r>
            <a:r>
              <a:rPr lang="en-US" dirty="0">
                <a:hlinkClick r:id="rId3"/>
              </a:rPr>
              <a:t>/docs/configuration/</a:t>
            </a:r>
            <a:r>
              <a:rPr lang="en-US" dirty="0" err="1">
                <a:hlinkClick r:id="rId3"/>
              </a:rPr>
              <a:t>terraform.html</a:t>
            </a:r>
            <a:endParaRPr lang="en-US" dirty="0"/>
          </a:p>
        </p:txBody>
      </p:sp>
    </p:spTree>
    <p:extLst>
      <p:ext uri="{BB962C8B-B14F-4D97-AF65-F5344CB8AC3E}">
        <p14:creationId xmlns:p14="http://schemas.microsoft.com/office/powerpoint/2010/main" val="372433611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8E8B9-1029-3947-ABBA-422AB0DA72A3}"/>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terraform</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required_version</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0.11.7"</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backend</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resource_group_name</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"my-terraform-state"</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storage_account_name</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"terraformcs227e9ff"</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container_name</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tfstate</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key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develop.terraform.tfstate</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access_key</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"SAS TOKEN"</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AA884D9-F74C-924E-966F-1E2B31AF20F2}"/>
              </a:ext>
            </a:extLst>
          </p:cNvPr>
          <p:cNvSpPr>
            <a:spLocks noGrp="1"/>
          </p:cNvSpPr>
          <p:nvPr>
            <p:ph type="title"/>
          </p:nvPr>
        </p:nvSpPr>
        <p:spPr/>
        <p:txBody>
          <a:bodyPr/>
          <a:lstStyle/>
          <a:p>
            <a:r>
              <a:rPr lang="en-US" dirty="0"/>
              <a:t>Terraform</a:t>
            </a:r>
          </a:p>
        </p:txBody>
      </p:sp>
      <p:sp>
        <p:nvSpPr>
          <p:cNvPr id="4" name="Text Placeholder 3">
            <a:extLst>
              <a:ext uri="{FF2B5EF4-FFF2-40B4-BE49-F238E27FC236}">
                <a16:creationId xmlns:a16="http://schemas.microsoft.com/office/drawing/2014/main" id="{E247F303-F51C-1548-90B3-D561B63310F4}"/>
              </a:ext>
            </a:extLst>
          </p:cNvPr>
          <p:cNvSpPr>
            <a:spLocks noGrp="1"/>
          </p:cNvSpPr>
          <p:nvPr>
            <p:ph type="body" sz="quarter" idx="10"/>
          </p:nvPr>
        </p:nvSpPr>
        <p:spPr/>
        <p:txBody>
          <a:bodyPr/>
          <a:lstStyle/>
          <a:p>
            <a:r>
              <a:rPr lang="en-US" dirty="0">
                <a:hlinkClick r:id="rId3"/>
              </a:rPr>
              <a:t>https://</a:t>
            </a:r>
            <a:r>
              <a:rPr lang="en-US" dirty="0" err="1">
                <a:hlinkClick r:id="rId3"/>
              </a:rPr>
              <a:t>www.terraform.io</a:t>
            </a:r>
            <a:r>
              <a:rPr lang="en-US" dirty="0">
                <a:hlinkClick r:id="rId3"/>
              </a:rPr>
              <a:t>/docs/configuration/</a:t>
            </a:r>
            <a:r>
              <a:rPr lang="en-US" dirty="0" err="1">
                <a:hlinkClick r:id="rId3"/>
              </a:rPr>
              <a:t>terraform.html</a:t>
            </a:r>
            <a:endParaRPr lang="en-US" dirty="0"/>
          </a:p>
        </p:txBody>
      </p:sp>
    </p:spTree>
    <p:extLst>
      <p:ext uri="{BB962C8B-B14F-4D97-AF65-F5344CB8AC3E}">
        <p14:creationId xmlns:p14="http://schemas.microsoft.com/office/powerpoint/2010/main" val="395945694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2BE329B2-46FB-3C49-9FBF-CBD14BFF96FE}"/>
              </a:ext>
            </a:extLst>
          </p:cNvPr>
          <p:cNvSpPr>
            <a:spLocks noGrp="1"/>
          </p:cNvSpPr>
          <p:nvPr>
            <p:ph type="body" idx="1"/>
          </p:nvPr>
        </p:nvSpPr>
        <p:spPr/>
        <p:txBody>
          <a:bodyPr/>
          <a:lstStyle/>
          <a:p>
            <a:endParaRPr lang="en-US" dirty="0"/>
          </a:p>
          <a:p>
            <a:pPr marL="0" indent="0">
              <a:buNone/>
            </a:pPr>
            <a:r>
              <a:rPr lang="en-US" dirty="0"/>
              <a:t>Tom Straub – Cardinal Solutions Practice Manager</a:t>
            </a:r>
          </a:p>
          <a:p>
            <a:pPr marL="0" indent="0">
              <a:buNone/>
            </a:pPr>
            <a:endParaRPr lang="en-US" dirty="0"/>
          </a:p>
          <a:p>
            <a:pPr marL="0" indent="0">
              <a:buNone/>
            </a:pPr>
            <a:r>
              <a:rPr lang="en-US" dirty="0"/>
              <a:t>&lt;</a:t>
            </a:r>
            <a:r>
              <a:rPr lang="en-US" dirty="0" err="1"/>
              <a:t>Hashicorp</a:t>
            </a:r>
            <a:r>
              <a:rPr lang="en-US" dirty="0"/>
              <a:t> Presence&gt;</a:t>
            </a:r>
          </a:p>
          <a:p>
            <a:pPr marL="0" indent="0">
              <a:buNone/>
            </a:pPr>
            <a:endParaRPr lang="en-US" dirty="0"/>
          </a:p>
          <a:p>
            <a:pPr marL="0" indent="0">
              <a:buNone/>
            </a:pPr>
            <a:r>
              <a:rPr lang="en-US" dirty="0"/>
              <a:t>&lt;Microsoft Presence&gt;</a:t>
            </a:r>
          </a:p>
        </p:txBody>
      </p:sp>
      <p:sp>
        <p:nvSpPr>
          <p:cNvPr id="18" name="Title 17">
            <a:extLst>
              <a:ext uri="{FF2B5EF4-FFF2-40B4-BE49-F238E27FC236}">
                <a16:creationId xmlns:a16="http://schemas.microsoft.com/office/drawing/2014/main" id="{36EE9EF0-0040-A74F-8F05-FB3F5E3463E8}"/>
              </a:ext>
            </a:extLst>
          </p:cNvPr>
          <p:cNvSpPr>
            <a:spLocks noGrp="1"/>
          </p:cNvSpPr>
          <p:nvPr>
            <p:ph type="title"/>
          </p:nvPr>
        </p:nvSpPr>
        <p:spPr>
          <a:xfrm>
            <a:off x="1451869" y="759510"/>
            <a:ext cx="21746797" cy="1784534"/>
          </a:xfrm>
        </p:spPr>
        <p:txBody>
          <a:bodyPr/>
          <a:lstStyle/>
          <a:p>
            <a:r>
              <a:rPr lang="en-US" dirty="0"/>
              <a:t>Introductions</a:t>
            </a:r>
          </a:p>
        </p:txBody>
      </p:sp>
    </p:spTree>
    <p:extLst>
      <p:ext uri="{BB962C8B-B14F-4D97-AF65-F5344CB8AC3E}">
        <p14:creationId xmlns:p14="http://schemas.microsoft.com/office/powerpoint/2010/main" val="409049532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401088-6D14-8A40-9EAD-BE8825C85911}"/>
              </a:ext>
            </a:extLst>
          </p:cNvPr>
          <p:cNvSpPr>
            <a:spLocks noGrp="1"/>
          </p:cNvSpPr>
          <p:nvPr>
            <p:ph type="body" idx="1"/>
          </p:nvPr>
        </p:nvSpPr>
        <p:spPr/>
        <p:txBody>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provider</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version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"1.3.0"</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E344BA24-BF32-9E4B-9A4D-F68B8D70CBD1}"/>
              </a:ext>
            </a:extLst>
          </p:cNvPr>
          <p:cNvSpPr>
            <a:spLocks noGrp="1"/>
          </p:cNvSpPr>
          <p:nvPr>
            <p:ph type="title"/>
          </p:nvPr>
        </p:nvSpPr>
        <p:spPr/>
        <p:txBody>
          <a:bodyPr>
            <a:normAutofit/>
          </a:bodyPr>
          <a:lstStyle/>
          <a:p>
            <a:r>
              <a:rPr lang="en-US" dirty="0" err="1"/>
              <a:t>AzureRm</a:t>
            </a:r>
            <a:r>
              <a:rPr lang="en-US" dirty="0"/>
              <a:t> Provider</a:t>
            </a:r>
          </a:p>
        </p:txBody>
      </p:sp>
      <p:sp>
        <p:nvSpPr>
          <p:cNvPr id="4" name="Text Placeholder 3">
            <a:extLst>
              <a:ext uri="{FF2B5EF4-FFF2-40B4-BE49-F238E27FC236}">
                <a16:creationId xmlns:a16="http://schemas.microsoft.com/office/drawing/2014/main" id="{0FE484EE-A9F4-1142-BCBD-DBCD662ED3B9}"/>
              </a:ext>
            </a:extLst>
          </p:cNvPr>
          <p:cNvSpPr>
            <a:spLocks noGrp="1"/>
          </p:cNvSpPr>
          <p:nvPr>
            <p:ph type="body" sz="quarter" idx="10"/>
          </p:nvPr>
        </p:nvSpPr>
        <p:spPr/>
        <p:txBody>
          <a:bodyPr/>
          <a:lstStyle/>
          <a:p>
            <a:r>
              <a:rPr lang="en-US" dirty="0"/>
              <a:t>https://</a:t>
            </a:r>
            <a:r>
              <a:rPr lang="en-US" dirty="0" err="1"/>
              <a:t>www.terraform.io</a:t>
            </a:r>
            <a:r>
              <a:rPr lang="en-US" dirty="0"/>
              <a:t>/docs/providers/</a:t>
            </a:r>
            <a:r>
              <a:rPr lang="en-US" dirty="0" err="1"/>
              <a:t>azurerm</a:t>
            </a:r>
            <a:r>
              <a:rPr lang="en-US" dirty="0"/>
              <a:t>/</a:t>
            </a:r>
            <a:r>
              <a:rPr lang="en-US" dirty="0" err="1"/>
              <a:t>index.html</a:t>
            </a:r>
            <a:endParaRPr lang="en-US" dirty="0"/>
          </a:p>
        </p:txBody>
      </p:sp>
    </p:spTree>
    <p:extLst>
      <p:ext uri="{BB962C8B-B14F-4D97-AF65-F5344CB8AC3E}">
        <p14:creationId xmlns:p14="http://schemas.microsoft.com/office/powerpoint/2010/main" val="64472176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401088-6D14-8A40-9EAD-BE8825C85911}"/>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provider</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version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"1.3.0"</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subscription_id</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"SUBSCRIPTION-ID"</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client_id</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"CLIENT-ID"</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client_secret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"CLIENT-SECRET"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tenant_id</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"TENANT-ID"</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2">
            <a:extLst>
              <a:ext uri="{FF2B5EF4-FFF2-40B4-BE49-F238E27FC236}">
                <a16:creationId xmlns:a16="http://schemas.microsoft.com/office/drawing/2014/main" id="{E344BA24-BF32-9E4B-9A4D-F68B8D70CBD1}"/>
              </a:ext>
            </a:extLst>
          </p:cNvPr>
          <p:cNvSpPr>
            <a:spLocks noGrp="1"/>
          </p:cNvSpPr>
          <p:nvPr>
            <p:ph type="title"/>
          </p:nvPr>
        </p:nvSpPr>
        <p:spPr/>
        <p:txBody>
          <a:bodyPr>
            <a:normAutofit/>
          </a:bodyPr>
          <a:lstStyle/>
          <a:p>
            <a:r>
              <a:rPr lang="en-US" dirty="0" err="1"/>
              <a:t>AzureRm</a:t>
            </a:r>
            <a:r>
              <a:rPr lang="en-US" dirty="0"/>
              <a:t> Provider</a:t>
            </a:r>
          </a:p>
        </p:txBody>
      </p:sp>
      <p:sp>
        <p:nvSpPr>
          <p:cNvPr id="4" name="Text Placeholder 3">
            <a:extLst>
              <a:ext uri="{FF2B5EF4-FFF2-40B4-BE49-F238E27FC236}">
                <a16:creationId xmlns:a16="http://schemas.microsoft.com/office/drawing/2014/main" id="{0FE484EE-A9F4-1142-BCBD-DBCD662ED3B9}"/>
              </a:ext>
            </a:extLst>
          </p:cNvPr>
          <p:cNvSpPr>
            <a:spLocks noGrp="1"/>
          </p:cNvSpPr>
          <p:nvPr>
            <p:ph type="body" sz="quarter" idx="10"/>
          </p:nvPr>
        </p:nvSpPr>
        <p:spPr/>
        <p:txBody>
          <a:bodyPr/>
          <a:lstStyle/>
          <a:p>
            <a:r>
              <a:rPr lang="en-US" dirty="0"/>
              <a:t>https://</a:t>
            </a:r>
            <a:r>
              <a:rPr lang="en-US" dirty="0" err="1"/>
              <a:t>www.terraform.io</a:t>
            </a:r>
            <a:r>
              <a:rPr lang="en-US" dirty="0"/>
              <a:t>/docs/providers/</a:t>
            </a:r>
            <a:r>
              <a:rPr lang="en-US" dirty="0" err="1"/>
              <a:t>azurerm</a:t>
            </a:r>
            <a:r>
              <a:rPr lang="en-US" dirty="0"/>
              <a:t>/</a:t>
            </a:r>
            <a:r>
              <a:rPr lang="en-US" dirty="0" err="1"/>
              <a:t>index.html</a:t>
            </a:r>
            <a:endParaRPr lang="en-US" dirty="0"/>
          </a:p>
        </p:txBody>
      </p:sp>
    </p:spTree>
    <p:extLst>
      <p:ext uri="{BB962C8B-B14F-4D97-AF65-F5344CB8AC3E}">
        <p14:creationId xmlns:p14="http://schemas.microsoft.com/office/powerpoint/2010/main" val="216125930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"location"</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0"/>
              </a:spcBef>
              <a:buClr>
                <a:srgbClr val="7C8797"/>
              </a:buClr>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centralus</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0"/>
              </a:spcBef>
              <a:buClr>
                <a:srgbClr val="7C8797"/>
              </a:buClr>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description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”Location to deploy Azure Infrastructure"</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azurerm_resource_group</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"module"</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”my-</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rg</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location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cs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cs typeface="Times New Roman" panose="02020603050405020304" pitchFamily="18" charset="0"/>
              </a:rPr>
              <a:t>.location</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47171322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"key"</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type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"string"</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"value"</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45195274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"images"</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type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"map"</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"dev"  = "image1"</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"test" = "image2"</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"prod" = "image3"</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381925877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"rules"</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type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"list"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"rule1"</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"rule2"</a:t>
            </a: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3228204368"/>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"enabled"</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005CC5"/>
                </a:solidFill>
                <a:latin typeface="Menlo" panose="020B0609030804020204" pitchFamily="49" charset="0"/>
                <a:ea typeface="Times New Roman" panose="02020603050405020304" pitchFamily="18" charset="0"/>
              </a:rPr>
              <a:t>false</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2390479270"/>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t>Variables are valid within the current module level.</a:t>
            </a:r>
          </a:p>
          <a:p>
            <a:pPr marL="0" indent="0">
              <a:buNone/>
            </a:pPr>
            <a:endParaRPr lang="en-US" dirty="0"/>
          </a:p>
          <a:p>
            <a:pPr marL="0" indent="0">
              <a:buNone/>
            </a:pPr>
            <a:r>
              <a:rPr lang="en-US" dirty="0">
                <a:solidFill>
                  <a:srgbClr val="24292E"/>
                </a:solidFill>
                <a:latin typeface="Menlo" panose="020B0609030804020204" pitchFamily="49" charset="0"/>
              </a:rPr>
              <a:t>test</a:t>
            </a:r>
          </a:p>
          <a:p>
            <a:pPr marL="0" indent="0">
              <a:buNone/>
            </a:pPr>
            <a:r>
              <a:rPr lang="en-US" dirty="0">
                <a:solidFill>
                  <a:srgbClr val="24292E"/>
                </a:solidFill>
                <a:latin typeface="Menlo" panose="020B0609030804020204" pitchFamily="49" charset="0"/>
              </a:rPr>
              <a:t>├── app1.tf</a:t>
            </a:r>
          </a:p>
          <a:p>
            <a:pPr marL="0" indent="0">
              <a:buNone/>
            </a:pPr>
            <a:r>
              <a:rPr lang="en-US" dirty="0">
                <a:solidFill>
                  <a:srgbClr val="24292E"/>
                </a:solidFill>
                <a:latin typeface="Menlo" panose="020B0609030804020204" pitchFamily="49" charset="0"/>
              </a:rPr>
              <a:t>├── app2.tf</a:t>
            </a:r>
          </a:p>
          <a:p>
            <a:pPr marL="0" indent="0">
              <a:buNone/>
            </a:pPr>
            <a:r>
              <a:rPr lang="en-US" dirty="0">
                <a:solidFill>
                  <a:srgbClr val="24292E"/>
                </a:solidFill>
                <a:latin typeface="Menlo" panose="020B0609030804020204" pitchFamily="49" charset="0"/>
              </a:rPr>
              <a:t>└── </a:t>
            </a:r>
            <a:r>
              <a:rPr lang="en-US" dirty="0" err="1">
                <a:solidFill>
                  <a:srgbClr val="24292E"/>
                </a:solidFill>
                <a:latin typeface="Menlo" panose="020B0609030804020204" pitchFamily="49" charset="0"/>
              </a:rPr>
              <a:t>variables.tf</a:t>
            </a:r>
            <a:endParaRPr lang="en-US" dirty="0">
              <a:solidFill>
                <a:srgbClr val="24292E"/>
              </a:solidFill>
              <a:latin typeface="Menlo" panose="020B0609030804020204" pitchFamily="49"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Scoping</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242800274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t>Defaults</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7445546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fontScale="92500" lnSpcReduction="20000"/>
          </a:bodyPr>
          <a:lstStyle/>
          <a:p>
            <a:pPr marL="0" indent="0">
              <a:buNone/>
            </a:pPr>
            <a:r>
              <a:rPr lang="en-US" dirty="0"/>
              <a:t>Variable Files (</a:t>
            </a:r>
            <a:r>
              <a:rPr lang="en-US" dirty="0" err="1"/>
              <a:t>terraform.tfvars</a:t>
            </a:r>
            <a:r>
              <a:rPr lang="en-US" dirty="0"/>
              <a:t>)</a:t>
            </a:r>
          </a:p>
          <a:p>
            <a:pPr marL="0" indent="0">
              <a:buNone/>
            </a:pPr>
            <a:endParaRPr lang="en-US" dirty="0"/>
          </a:p>
          <a:p>
            <a:pPr marL="0" indent="0">
              <a:buNone/>
            </a:pPr>
            <a:r>
              <a:rPr lang="en-US" dirty="0" err="1"/>
              <a:t>vars.tfvars</a:t>
            </a:r>
            <a:endParaRPr lang="en-US" dirty="0"/>
          </a:p>
          <a:p>
            <a:pPr marL="0" indent="0">
              <a:buNone/>
            </a:pPr>
            <a:endParaRPr lang="en-US" dirty="0"/>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foo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"bar"</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valid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005CC5"/>
                </a:solidFill>
                <a:latin typeface="Menlo" panose="020B0609030804020204" pitchFamily="49" charset="0"/>
                <a:ea typeface="Times New Roman" panose="02020603050405020304" pitchFamily="18" charset="0"/>
              </a:rPr>
              <a:t>true</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err="1">
                <a:solidFill>
                  <a:srgbClr val="24292E"/>
                </a:solidFill>
                <a:latin typeface="Menlo" panose="020B0609030804020204" pitchFamily="49" charset="0"/>
                <a:ea typeface="Times New Roman" panose="02020603050405020304" pitchFamily="18" charset="0"/>
              </a:rPr>
              <a:t>somelist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"one"</a:t>
            </a: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"two"</a:t>
            </a: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err="1">
                <a:solidFill>
                  <a:srgbClr val="24292E"/>
                </a:solidFill>
                <a:latin typeface="Menlo" panose="020B0609030804020204" pitchFamily="49" charset="0"/>
                <a:ea typeface="Times New Roman" panose="02020603050405020304" pitchFamily="18" charset="0"/>
              </a:rPr>
              <a:t>somemap</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foo = "bar"</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bax</a:t>
            </a:r>
            <a:r>
              <a:rPr lang="en-US" dirty="0">
                <a:solidFill>
                  <a:srgbClr val="24292E"/>
                </a:solidFill>
                <a:latin typeface="Menlo" panose="020B0609030804020204" pitchFamily="49" charset="0"/>
                <a:ea typeface="Times New Roman" panose="02020603050405020304" pitchFamily="18" charset="0"/>
              </a:rPr>
              <a:t> = "</a:t>
            </a:r>
            <a:r>
              <a:rPr lang="en-US" dirty="0" err="1">
                <a:solidFill>
                  <a:srgbClr val="24292E"/>
                </a:solidFill>
                <a:latin typeface="Menlo" panose="020B0609030804020204" pitchFamily="49" charset="0"/>
                <a:ea typeface="Times New Roman" panose="02020603050405020304" pitchFamily="18" charset="0"/>
              </a:rPr>
              <a:t>qux</a:t>
            </a: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
        <p:nvSpPr>
          <p:cNvPr id="5" name="TextBox 4">
            <a:extLst>
              <a:ext uri="{FF2B5EF4-FFF2-40B4-BE49-F238E27FC236}">
                <a16:creationId xmlns:a16="http://schemas.microsoft.com/office/drawing/2014/main" id="{2D9A0FE5-2C76-A844-B70A-5ED5E5AFD53C}"/>
              </a:ext>
            </a:extLst>
          </p:cNvPr>
          <p:cNvSpPr txBox="1"/>
          <p:nvPr/>
        </p:nvSpPr>
        <p:spPr>
          <a:xfrm>
            <a:off x="8437419" y="6838268"/>
            <a:ext cx="13576792" cy="83715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a:spcBef>
                <a:spcPts val="0"/>
              </a:spcBef>
            </a:pPr>
            <a:r>
              <a:rPr lang="en-US" dirty="0">
                <a:solidFill>
                  <a:srgbClr val="A31515"/>
                </a:solidFill>
                <a:latin typeface="Menlo" panose="020B0609030804020204" pitchFamily="49" charset="0"/>
                <a:ea typeface="Times New Roman" panose="02020603050405020304" pitchFamily="18" charset="0"/>
              </a:rPr>
              <a:t>terraform plan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-file=</a:t>
            </a:r>
            <a:r>
              <a:rPr lang="en-US" dirty="0" err="1">
                <a:solidFill>
                  <a:srgbClr val="A31515"/>
                </a:solidFill>
                <a:latin typeface="Menlo" panose="020B0609030804020204" pitchFamily="49" charset="0"/>
                <a:ea typeface="Times New Roman" panose="02020603050405020304" pitchFamily="18" charset="0"/>
              </a:rPr>
              <a:t>vars.tfvars</a:t>
            </a:r>
            <a:endParaRPr lang="en-US" sz="18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2854087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61105A-631F-BE4C-AE22-7A2CCB4BBD87}"/>
              </a:ext>
            </a:extLst>
          </p:cNvPr>
          <p:cNvSpPr>
            <a:spLocks noGrp="1"/>
          </p:cNvSpPr>
          <p:nvPr>
            <p:ph type="body" idx="1"/>
          </p:nvPr>
        </p:nvSpPr>
        <p:spPr/>
        <p:txBody>
          <a:bodyPr/>
          <a:lstStyle/>
          <a:p>
            <a:r>
              <a:rPr lang="en-US" dirty="0"/>
              <a:t>Purpose</a:t>
            </a:r>
          </a:p>
          <a:p>
            <a:pPr lvl="1"/>
            <a:r>
              <a:rPr lang="en-US" dirty="0"/>
              <a:t>Why are we here?</a:t>
            </a:r>
          </a:p>
          <a:p>
            <a:pPr lvl="1"/>
            <a:endParaRPr lang="en-US" dirty="0"/>
          </a:p>
          <a:p>
            <a:r>
              <a:rPr lang="en-US" dirty="0"/>
              <a:t>Gives</a:t>
            </a:r>
          </a:p>
          <a:p>
            <a:pPr lvl="1"/>
            <a:r>
              <a:rPr lang="en-US" dirty="0"/>
              <a:t>What do you need to do?</a:t>
            </a:r>
          </a:p>
          <a:p>
            <a:pPr lvl="1"/>
            <a:endParaRPr lang="en-US" dirty="0"/>
          </a:p>
          <a:p>
            <a:r>
              <a:rPr lang="en-US" dirty="0"/>
              <a:t>Gets</a:t>
            </a:r>
          </a:p>
          <a:p>
            <a:pPr lvl="1"/>
            <a:r>
              <a:rPr lang="en-US" dirty="0"/>
              <a:t>What will get you get?</a:t>
            </a:r>
          </a:p>
        </p:txBody>
      </p:sp>
      <p:sp>
        <p:nvSpPr>
          <p:cNvPr id="3" name="Title 2">
            <a:extLst>
              <a:ext uri="{FF2B5EF4-FFF2-40B4-BE49-F238E27FC236}">
                <a16:creationId xmlns:a16="http://schemas.microsoft.com/office/drawing/2014/main" id="{0FFDF595-C8B7-C342-BA60-9825B8514710}"/>
              </a:ext>
            </a:extLst>
          </p:cNvPr>
          <p:cNvSpPr>
            <a:spLocks noGrp="1"/>
          </p:cNvSpPr>
          <p:nvPr>
            <p:ph type="title"/>
          </p:nvPr>
        </p:nvSpPr>
        <p:spPr/>
        <p:txBody>
          <a:bodyPr/>
          <a:lstStyle/>
          <a:p>
            <a:r>
              <a:rPr lang="en-US" dirty="0"/>
              <a:t>Workshop Expectations</a:t>
            </a:r>
          </a:p>
        </p:txBody>
      </p:sp>
    </p:spTree>
    <p:extLst>
      <p:ext uri="{BB962C8B-B14F-4D97-AF65-F5344CB8AC3E}">
        <p14:creationId xmlns:p14="http://schemas.microsoft.com/office/powerpoint/2010/main" val="3777341183"/>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t>Command Line Parameters</a:t>
            </a:r>
          </a:p>
          <a:p>
            <a:pPr marL="0" indent="0">
              <a:buNone/>
            </a:pPr>
            <a:endParaRPr lang="en-US" dirty="0"/>
          </a:p>
          <a:p>
            <a:pPr marL="0" indent="0">
              <a:buNone/>
            </a:pPr>
            <a:r>
              <a:rPr lang="en-US" dirty="0">
                <a:solidFill>
                  <a:srgbClr val="A31515"/>
                </a:solidFill>
                <a:latin typeface="Menlo" panose="020B0609030804020204" pitchFamily="49" charset="0"/>
                <a:ea typeface="Times New Roman" panose="02020603050405020304" pitchFamily="18" charset="0"/>
              </a:rPr>
              <a:t>terraform plan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 ‘foo=bar’</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lvl="0" indent="0">
              <a:buClr>
                <a:srgbClr val="7C8797"/>
              </a:buClr>
              <a:buNone/>
            </a:pPr>
            <a:r>
              <a:rPr lang="en-US" dirty="0">
                <a:solidFill>
                  <a:srgbClr val="A31515"/>
                </a:solidFill>
                <a:latin typeface="Menlo" panose="020B0609030804020204" pitchFamily="49" charset="0"/>
                <a:ea typeface="Times New Roman" panose="02020603050405020304" pitchFamily="18" charset="0"/>
              </a:rPr>
              <a:t>terraform plan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 ‘foo=bar’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 ‘bar=foo’</a:t>
            </a:r>
            <a:endParaRPr lang="en-US" sz="1800" dirty="0">
              <a:latin typeface="Times New Roman" panose="02020603050405020304" pitchFamily="18" charset="0"/>
              <a:ea typeface="Times New Roman" panose="02020603050405020304" pitchFamily="18" charset="0"/>
            </a:endParaRPr>
          </a:p>
          <a:p>
            <a:pPr marL="0" indent="0">
              <a:buNone/>
            </a:pP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20864194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t>Environment Variables (TF_VAR_*)</a:t>
            </a:r>
          </a:p>
          <a:p>
            <a:pPr marL="0" indent="0">
              <a:buNone/>
            </a:pPr>
            <a:endParaRPr lang="en-US" dirty="0"/>
          </a:p>
          <a:p>
            <a:pPr marL="0" indent="0">
              <a:spcBef>
                <a:spcPts val="0"/>
              </a:spcBef>
              <a:buNone/>
            </a:pPr>
            <a:r>
              <a:rPr lang="en-US" dirty="0">
                <a:solidFill>
                  <a:srgbClr val="F5871F"/>
                </a:solidFill>
                <a:latin typeface="Menlo" panose="020B0609030804020204" pitchFamily="49" charset="0"/>
                <a:ea typeface="Times New Roman" panose="02020603050405020304" pitchFamily="18" charset="0"/>
              </a:rPr>
              <a:t>export</a:t>
            </a:r>
            <a:r>
              <a:rPr lang="en-US" dirty="0">
                <a:solidFill>
                  <a:srgbClr val="1E1E1E"/>
                </a:solidFill>
                <a:latin typeface="Menlo" panose="020B0609030804020204" pitchFamily="49" charset="0"/>
                <a:ea typeface="Times New Roman" panose="02020603050405020304" pitchFamily="18" charset="0"/>
              </a:rPr>
              <a:t> </a:t>
            </a:r>
            <a:r>
              <a:rPr lang="en-US" dirty="0" err="1">
                <a:solidFill>
                  <a:srgbClr val="1E1E1E"/>
                </a:solidFill>
                <a:latin typeface="Menlo" panose="020B0609030804020204" pitchFamily="49" charset="0"/>
                <a:ea typeface="Times New Roman" panose="02020603050405020304" pitchFamily="18" charset="0"/>
              </a:rPr>
              <a:t>TF_VAR_foo</a:t>
            </a:r>
            <a:r>
              <a:rPr lang="en-US" dirty="0">
                <a:solidFill>
                  <a:srgbClr val="1E1E1E"/>
                </a:solidFill>
                <a:latin typeface="Menlo" panose="020B0609030804020204" pitchFamily="49" charset="0"/>
                <a:ea typeface="Times New Roman" panose="02020603050405020304" pitchFamily="18" charset="0"/>
              </a:rPr>
              <a:t>=bar</a:t>
            </a:r>
          </a:p>
          <a:p>
            <a:pPr marL="0" indent="0">
              <a:spcBef>
                <a:spcPts val="0"/>
              </a:spcBef>
              <a:buNone/>
            </a:pPr>
            <a:r>
              <a:rPr lang="en-US" dirty="0">
                <a:solidFill>
                  <a:srgbClr val="1E1E1E"/>
                </a:solidFill>
                <a:latin typeface="Menlo" panose="020B0609030804020204" pitchFamily="49" charset="0"/>
                <a:ea typeface="Times New Roman" panose="02020603050405020304" pitchFamily="18" charset="0"/>
              </a:rPr>
              <a:t> </a:t>
            </a:r>
          </a:p>
          <a:p>
            <a:pPr marL="0" indent="0">
              <a:spcBef>
                <a:spcPts val="0"/>
              </a:spcBef>
              <a:buNone/>
            </a:pPr>
            <a:r>
              <a:rPr lang="en-US" dirty="0">
                <a:solidFill>
                  <a:srgbClr val="F5871F"/>
                </a:solidFill>
                <a:latin typeface="Menlo" panose="020B0609030804020204" pitchFamily="49" charset="0"/>
                <a:ea typeface="Times New Roman" panose="02020603050405020304" pitchFamily="18" charset="0"/>
              </a:rPr>
              <a:t>export</a:t>
            </a:r>
            <a:r>
              <a:rPr lang="en-US" dirty="0">
                <a:solidFill>
                  <a:srgbClr val="1E1E1E"/>
                </a:solidFill>
                <a:latin typeface="Menlo" panose="020B0609030804020204" pitchFamily="49" charset="0"/>
                <a:ea typeface="Times New Roman" panose="02020603050405020304" pitchFamily="18" charset="0"/>
              </a:rPr>
              <a:t> </a:t>
            </a:r>
            <a:r>
              <a:rPr lang="en-US" dirty="0" err="1">
                <a:solidFill>
                  <a:srgbClr val="1E1E1E"/>
                </a:solidFill>
                <a:latin typeface="Menlo" panose="020B0609030804020204" pitchFamily="49" charset="0"/>
                <a:ea typeface="Times New Roman" panose="02020603050405020304" pitchFamily="18" charset="0"/>
              </a:rPr>
              <a:t>TF_VAR_bar</a:t>
            </a:r>
            <a:r>
              <a:rPr lang="en-US" dirty="0">
                <a:solidFill>
                  <a:srgbClr val="1E1E1E"/>
                </a:solidFill>
                <a:latin typeface="Menlo" panose="020B0609030804020204" pitchFamily="49" charset="0"/>
                <a:ea typeface="Times New Roman" panose="02020603050405020304" pitchFamily="18" charset="0"/>
              </a:rPr>
              <a:t>=foo</a:t>
            </a:r>
            <a:endParaRPr lang="en-US" sz="1800" dirty="0">
              <a:solidFill>
                <a:srgbClr val="1E1E1E"/>
              </a:solidFill>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3511964853"/>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84ECDA-9A55-FA4A-8D2E-70EA3BD43FCA}"/>
              </a:ext>
            </a:extLst>
          </p:cNvPr>
          <p:cNvSpPr>
            <a:spLocks noGrp="1"/>
          </p:cNvSpPr>
          <p:nvPr>
            <p:ph type="body" idx="1"/>
          </p:nvPr>
        </p:nvSpPr>
        <p:spPr/>
        <p:txBody>
          <a:bodyPr/>
          <a:lstStyle/>
          <a:p>
            <a:pPr marL="0" indent="0">
              <a:buNone/>
            </a:pPr>
            <a:r>
              <a:rPr lang="en-US" dirty="0"/>
              <a:t>Outputs define useful values that will be highlighted to the user when Terraform applies: IP addresses, usernames, generated keys.</a:t>
            </a:r>
          </a:p>
          <a:p>
            <a:pPr marL="0" indent="0">
              <a:buNone/>
            </a:pPr>
            <a:endParaRPr lang="en-US" dirty="0"/>
          </a:p>
          <a:p>
            <a:pPr marL="0" indent="0">
              <a:buNone/>
            </a:pPr>
            <a:r>
              <a:rPr lang="en-US" dirty="0"/>
              <a:t>Outputs can be queried using the terraform output command.</a:t>
            </a:r>
          </a:p>
          <a:p>
            <a:pPr marL="0" indent="0">
              <a:buNone/>
            </a:pPr>
            <a:endParaRPr lang="en-US" dirty="0"/>
          </a:p>
          <a:p>
            <a:pPr marL="0" indent="0">
              <a:buNone/>
            </a:pPr>
            <a:r>
              <a:rPr lang="en-US" dirty="0"/>
              <a:t>Outputs are a way to easily extract and query information from all of </a:t>
            </a:r>
            <a:r>
              <a:rPr lang="en-US" dirty="0" err="1"/>
              <a:t>Terraform's</a:t>
            </a:r>
            <a:r>
              <a:rPr lang="en-US" dirty="0"/>
              <a:t> collected data.</a:t>
            </a:r>
          </a:p>
          <a:p>
            <a:pPr marL="0" indent="0">
              <a:buNone/>
            </a:pPr>
            <a:endParaRPr lang="en-US" dirty="0"/>
          </a:p>
        </p:txBody>
      </p:sp>
      <p:sp>
        <p:nvSpPr>
          <p:cNvPr id="4" name="Title 3">
            <a:extLst>
              <a:ext uri="{FF2B5EF4-FFF2-40B4-BE49-F238E27FC236}">
                <a16:creationId xmlns:a16="http://schemas.microsoft.com/office/drawing/2014/main" id="{60C6FE8D-6C1D-B143-812D-0DC70267128E}"/>
              </a:ext>
            </a:extLst>
          </p:cNvPr>
          <p:cNvSpPr>
            <a:spLocks noGrp="1"/>
          </p:cNvSpPr>
          <p:nvPr>
            <p:ph type="title"/>
          </p:nvPr>
        </p:nvSpPr>
        <p:spPr/>
        <p:txBody>
          <a:bodyPr>
            <a:normAutofit/>
          </a:bodyPr>
          <a:lstStyle/>
          <a:p>
            <a:r>
              <a:rPr lang="en-US" dirty="0"/>
              <a:t>Outputs</a:t>
            </a:r>
          </a:p>
        </p:txBody>
      </p:sp>
      <p:sp>
        <p:nvSpPr>
          <p:cNvPr id="6" name="Text Placeholder 5">
            <a:extLst>
              <a:ext uri="{FF2B5EF4-FFF2-40B4-BE49-F238E27FC236}">
                <a16:creationId xmlns:a16="http://schemas.microsoft.com/office/drawing/2014/main" id="{FF946D56-556E-C948-AF4B-BB5434C76A1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outputs.html</a:t>
            </a:r>
            <a:endParaRPr lang="en-US" dirty="0"/>
          </a:p>
          <a:p>
            <a:endParaRPr lang="en-US" dirty="0"/>
          </a:p>
        </p:txBody>
      </p:sp>
    </p:spTree>
    <p:extLst>
      <p:ext uri="{BB962C8B-B14F-4D97-AF65-F5344CB8AC3E}">
        <p14:creationId xmlns:p14="http://schemas.microsoft.com/office/powerpoint/2010/main" val="1105780570"/>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84ECDA-9A55-FA4A-8D2E-70EA3BD43FCA}"/>
              </a:ext>
            </a:extLst>
          </p:cNvPr>
          <p:cNvSpPr>
            <a:spLocks noGrp="1"/>
          </p:cNvSpPr>
          <p:nvPr>
            <p:ph type="body" idx="1"/>
          </p:nvPr>
        </p:nvSpPr>
        <p:spPr>
          <a:xfrm>
            <a:off x="1453187" y="3349719"/>
            <a:ext cx="22473614" cy="9241292"/>
          </a:xfrm>
        </p:spPr>
        <p:txBody>
          <a:bodyPr>
            <a:normAutofit fontScale="92500" lnSpcReduction="20000"/>
          </a:bodyPr>
          <a:lstStyle/>
          <a:p>
            <a:pPr marL="0" indent="0">
              <a:buNone/>
            </a:pPr>
            <a:endParaRPr lang="en-US" dirty="0"/>
          </a:p>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output</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vm_private_ips</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value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azurerm_network_interface</a:t>
            </a:r>
            <a:r>
              <a:rPr lang="en-US" dirty="0" err="1">
                <a:solidFill>
                  <a:srgbClr val="6F42C1"/>
                </a:solidFill>
                <a:latin typeface="Menlo" panose="020B0609030804020204" pitchFamily="49" charset="0"/>
                <a:ea typeface="Times New Roman" panose="02020603050405020304" pitchFamily="18" charset="0"/>
              </a:rPr>
              <a:t>.app</a:t>
            </a:r>
            <a:r>
              <a:rPr lang="en-US" dirty="0">
                <a:solidFill>
                  <a:srgbClr val="24292E"/>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private_ip_address</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p>
          <a:p>
            <a:pPr marL="0" indent="0">
              <a:spcBef>
                <a:spcPts val="0"/>
              </a:spcBef>
              <a:buNone/>
            </a:pPr>
            <a:endParaRPr lang="en-US" sz="1800" dirty="0">
              <a:solidFill>
                <a:srgbClr val="22863A"/>
              </a:solidFill>
              <a:latin typeface="Menlo" panose="020B0609030804020204" pitchFamily="49" charset="0"/>
              <a:ea typeface="Times New Roman" panose="02020603050405020304" pitchFamily="18" charset="0"/>
            </a:endParaRP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description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"Dynamic Private IP Addresses”</a:t>
            </a:r>
          </a:p>
          <a:p>
            <a:pPr marL="0" indent="0">
              <a:spcBef>
                <a:spcPts val="0"/>
              </a:spcBef>
              <a:buNone/>
            </a:pPr>
            <a:endParaRPr lang="en-US" sz="1800" dirty="0">
              <a:solidFill>
                <a:srgbClr val="22863A"/>
              </a:solidFill>
              <a:latin typeface="Menlo" panose="020B0609030804020204" pitchFamily="49" charset="0"/>
              <a:ea typeface="Times New Roman" panose="02020603050405020304" pitchFamily="18" charset="0"/>
            </a:endParaRP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solidFill>
                  <a:schemeClr val="tx1"/>
                </a:solidFill>
              </a:rPr>
              <a:t>.</a:t>
            </a:r>
          </a:p>
        </p:txBody>
      </p:sp>
      <p:sp>
        <p:nvSpPr>
          <p:cNvPr id="4" name="Title 3">
            <a:extLst>
              <a:ext uri="{FF2B5EF4-FFF2-40B4-BE49-F238E27FC236}">
                <a16:creationId xmlns:a16="http://schemas.microsoft.com/office/drawing/2014/main" id="{60C6FE8D-6C1D-B143-812D-0DC70267128E}"/>
              </a:ext>
            </a:extLst>
          </p:cNvPr>
          <p:cNvSpPr>
            <a:spLocks noGrp="1"/>
          </p:cNvSpPr>
          <p:nvPr>
            <p:ph type="title"/>
          </p:nvPr>
        </p:nvSpPr>
        <p:spPr/>
        <p:txBody>
          <a:bodyPr>
            <a:normAutofit/>
          </a:bodyPr>
          <a:lstStyle/>
          <a:p>
            <a:r>
              <a:rPr lang="en-US" dirty="0"/>
              <a:t>Outputs</a:t>
            </a:r>
          </a:p>
        </p:txBody>
      </p:sp>
      <p:sp>
        <p:nvSpPr>
          <p:cNvPr id="6" name="Text Placeholder 5">
            <a:extLst>
              <a:ext uri="{FF2B5EF4-FFF2-40B4-BE49-F238E27FC236}">
                <a16:creationId xmlns:a16="http://schemas.microsoft.com/office/drawing/2014/main" id="{FF946D56-556E-C948-AF4B-BB5434C76A1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outputs.html</a:t>
            </a:r>
            <a:endParaRPr lang="en-US" dirty="0"/>
          </a:p>
          <a:p>
            <a:endParaRPr lang="en-US" dirty="0"/>
          </a:p>
        </p:txBody>
      </p:sp>
    </p:spTree>
    <p:extLst>
      <p:ext uri="{BB962C8B-B14F-4D97-AF65-F5344CB8AC3E}">
        <p14:creationId xmlns:p14="http://schemas.microsoft.com/office/powerpoint/2010/main" val="278251502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DD553C-18A1-2A46-93CA-B1596DFA0BED}"/>
              </a:ext>
            </a:extLst>
          </p:cNvPr>
          <p:cNvSpPr>
            <a:spLocks noGrp="1"/>
          </p:cNvSpPr>
          <p:nvPr>
            <p:ph type="body" sz="half" idx="13"/>
          </p:nvPr>
        </p:nvSpPr>
        <p:spPr/>
        <p:txBody>
          <a:bodyPr>
            <a:normAutofit lnSpcReduction="10000"/>
          </a:bodyPr>
          <a:lstStyle/>
          <a:p>
            <a:pPr marL="0" indent="0">
              <a:buNone/>
            </a:pPr>
            <a:r>
              <a:rPr lang="en-US" dirty="0">
                <a:solidFill>
                  <a:srgbClr val="1E1E1E"/>
                </a:solidFill>
                <a:latin typeface="Menlo" panose="020B0609030804020204" pitchFamily="49" charset="0"/>
              </a:rPr>
              <a:t>Outputs: </a:t>
            </a:r>
          </a:p>
          <a:p>
            <a:pPr marL="0" indent="0">
              <a:buNone/>
            </a:pPr>
            <a:r>
              <a:rPr lang="en-US" dirty="0" err="1">
                <a:solidFill>
                  <a:srgbClr val="1E1E1E"/>
                </a:solidFill>
                <a:latin typeface="Menlo" panose="020B0609030804020204" pitchFamily="49" charset="0"/>
              </a:rPr>
              <a:t>vm_private_ips</a:t>
            </a:r>
            <a:r>
              <a:rPr lang="en-US" dirty="0">
                <a:solidFill>
                  <a:srgbClr val="1E1E1E"/>
                </a:solidFill>
                <a:latin typeface="Menlo" panose="020B0609030804020204" pitchFamily="49" charset="0"/>
              </a:rPr>
              <a:t> = [</a:t>
            </a:r>
          </a:p>
          <a:p>
            <a:pPr marL="0" indent="0">
              <a:buNone/>
            </a:pPr>
            <a:r>
              <a:rPr lang="en-US" dirty="0">
                <a:solidFill>
                  <a:srgbClr val="1E1E1E"/>
                </a:solidFill>
                <a:latin typeface="Menlo" panose="020B0609030804020204" pitchFamily="49" charset="0"/>
              </a:rPr>
              <a:t> 10.0.0.1, </a:t>
            </a:r>
          </a:p>
          <a:p>
            <a:pPr marL="557893" lvl="1" indent="0">
              <a:buNone/>
            </a:pPr>
            <a:r>
              <a:rPr lang="en-US" dirty="0">
                <a:solidFill>
                  <a:srgbClr val="1E1E1E"/>
                </a:solidFill>
                <a:latin typeface="Menlo" panose="020B0609030804020204" pitchFamily="49" charset="0"/>
              </a:rPr>
              <a:t>10.0.0.2, </a:t>
            </a:r>
          </a:p>
          <a:p>
            <a:pPr marL="557893" lvl="1" indent="0">
              <a:buNone/>
            </a:pPr>
            <a:r>
              <a:rPr lang="en-US" dirty="0">
                <a:solidFill>
                  <a:srgbClr val="1E1E1E"/>
                </a:solidFill>
                <a:latin typeface="Menlo" panose="020B0609030804020204" pitchFamily="49" charset="0"/>
              </a:rPr>
              <a:t>10.0.0.3 </a:t>
            </a:r>
          </a:p>
          <a:p>
            <a:pPr marL="0" indent="0">
              <a:buNone/>
            </a:pPr>
            <a:r>
              <a:rPr lang="en-US" dirty="0">
                <a:solidFill>
                  <a:srgbClr val="1E1E1E"/>
                </a:solidFill>
                <a:latin typeface="Menlo" panose="020B0609030804020204" pitchFamily="49" charset="0"/>
              </a:rPr>
              <a:t>]</a:t>
            </a:r>
            <a:endParaRPr lang="en-US" dirty="0"/>
          </a:p>
        </p:txBody>
      </p:sp>
      <p:sp>
        <p:nvSpPr>
          <p:cNvPr id="5" name="Text Placeholder 4">
            <a:extLst>
              <a:ext uri="{FF2B5EF4-FFF2-40B4-BE49-F238E27FC236}">
                <a16:creationId xmlns:a16="http://schemas.microsoft.com/office/drawing/2014/main" id="{2FC3830D-8806-B84F-A389-63B00191333A}"/>
              </a:ext>
            </a:extLst>
          </p:cNvPr>
          <p:cNvSpPr>
            <a:spLocks noGrp="1"/>
          </p:cNvSpPr>
          <p:nvPr>
            <p:ph type="body" sz="quarter" idx="14"/>
          </p:nvPr>
        </p:nvSpPr>
        <p:spPr/>
        <p:txBody>
          <a:bodyPr>
            <a:normAutofit fontScale="55000" lnSpcReduction="20000"/>
          </a:bodyPr>
          <a:lstStyle/>
          <a:p>
            <a:endParaRPr lang="en-US"/>
          </a:p>
        </p:txBody>
      </p:sp>
      <p:sp>
        <p:nvSpPr>
          <p:cNvPr id="6" name="Text Placeholder 5">
            <a:extLst>
              <a:ext uri="{FF2B5EF4-FFF2-40B4-BE49-F238E27FC236}">
                <a16:creationId xmlns:a16="http://schemas.microsoft.com/office/drawing/2014/main" id="{DA86234E-4368-BB47-9FE9-E3A2A051B1A9}"/>
              </a:ext>
            </a:extLst>
          </p:cNvPr>
          <p:cNvSpPr>
            <a:spLocks noGrp="1"/>
          </p:cNvSpPr>
          <p:nvPr>
            <p:ph type="body" sz="quarter" idx="15"/>
          </p:nvPr>
        </p:nvSpPr>
        <p:spPr/>
        <p:txBody>
          <a:bodyPr/>
          <a:lstStyle/>
          <a:p>
            <a:endParaRPr lang="en-US"/>
          </a:p>
        </p:txBody>
      </p:sp>
      <p:sp>
        <p:nvSpPr>
          <p:cNvPr id="3" name="Title 2">
            <a:extLst>
              <a:ext uri="{FF2B5EF4-FFF2-40B4-BE49-F238E27FC236}">
                <a16:creationId xmlns:a16="http://schemas.microsoft.com/office/drawing/2014/main" id="{ED015C82-01C3-F240-B358-182B41E0805D}"/>
              </a:ext>
            </a:extLst>
          </p:cNvPr>
          <p:cNvSpPr>
            <a:spLocks noGrp="1"/>
          </p:cNvSpPr>
          <p:nvPr>
            <p:ph type="title"/>
          </p:nvPr>
        </p:nvSpPr>
        <p:spPr/>
        <p:txBody>
          <a:bodyPr/>
          <a:lstStyle/>
          <a:p>
            <a:r>
              <a:rPr lang="en-US" dirty="0"/>
              <a:t>Outputs</a:t>
            </a:r>
          </a:p>
        </p:txBody>
      </p:sp>
    </p:spTree>
    <p:extLst>
      <p:ext uri="{BB962C8B-B14F-4D97-AF65-F5344CB8AC3E}">
        <p14:creationId xmlns:p14="http://schemas.microsoft.com/office/powerpoint/2010/main" val="1967339265"/>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t>Embedded within strings in Terraform you can interpolate other values. </a:t>
            </a:r>
          </a:p>
          <a:p>
            <a:pPr marL="0" indent="0">
              <a:buNone/>
            </a:pPr>
            <a:endParaRPr lang="en-US" dirty="0"/>
          </a:p>
          <a:p>
            <a:pPr marL="0" indent="0">
              <a:buNone/>
            </a:pPr>
            <a:r>
              <a:rPr lang="en-US" dirty="0"/>
              <a:t>These interpolations are wrapped in ${}, such as ${</a:t>
            </a:r>
            <a:r>
              <a:rPr lang="en-US" dirty="0" err="1"/>
              <a:t>var.foo</a:t>
            </a:r>
            <a:r>
              <a:rPr lang="en-US" dirty="0"/>
              <a:t>}.</a:t>
            </a:r>
          </a:p>
          <a:p>
            <a:pPr marL="0" indent="0">
              <a:buNone/>
            </a:pPr>
            <a:endParaRPr lang="en-US" dirty="0"/>
          </a:p>
          <a:p>
            <a:pPr marL="0" indent="0">
              <a:buNone/>
            </a:pPr>
            <a:r>
              <a:rPr lang="en-US" dirty="0"/>
              <a:t>The interpolation syntax is powerful and allows you to reference variables, attributes of resources, call functions, etc.</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59696278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fontScale="85000" lnSpcReduction="20000"/>
          </a:bodyPr>
          <a:lstStyle/>
          <a:p>
            <a:pPr marL="0" indent="0">
              <a:buNone/>
            </a:pPr>
            <a:endParaRPr lang="en-US" dirty="0"/>
          </a:p>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"web"</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subnet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.size</a:t>
            </a:r>
            <a:r>
              <a:rPr lang="en-US" dirty="0">
                <a:solidFill>
                  <a:srgbClr val="24292E"/>
                </a:solidFill>
                <a:latin typeface="Menlo" panose="020B0609030804020204" pitchFamily="49" charset="0"/>
                <a:ea typeface="Times New Roman" panose="02020603050405020304" pitchFamily="18" charset="0"/>
              </a:rPr>
              <a:t> == "</a:t>
            </a:r>
            <a:r>
              <a:rPr lang="en-US" dirty="0">
                <a:solidFill>
                  <a:srgbClr val="D73A49"/>
                </a:solidFill>
                <a:latin typeface="Menlo" panose="020B0609030804020204" pitchFamily="49" charset="0"/>
                <a:ea typeface="Times New Roman" panose="02020603050405020304" pitchFamily="18" charset="0"/>
              </a:rPr>
              <a:t>small</a:t>
            </a:r>
            <a:r>
              <a:rPr lang="en-US" dirty="0">
                <a:solidFill>
                  <a:srgbClr val="24292E"/>
                </a:solidFill>
                <a:latin typeface="Menlo" panose="020B0609030804020204" pitchFamily="49" charset="0"/>
                <a:ea typeface="Times New Roman" panose="02020603050405020304" pitchFamily="18" charset="0"/>
              </a:rPr>
              <a:t>" ? </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.small_vm</a:t>
            </a:r>
            <a:r>
              <a:rPr lang="en-US" dirty="0">
                <a:solidFill>
                  <a:srgbClr val="24292E"/>
                </a:solidFill>
                <a:latin typeface="Menlo" panose="020B0609030804020204" pitchFamily="49" charset="0"/>
                <a:ea typeface="Times New Roman" panose="02020603050405020304" pitchFamily="18" charset="0"/>
              </a:rPr>
              <a:t> : </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.large_vm</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solidFill>
                  <a:schemeClr val="tx1"/>
                </a:solidFill>
              </a:rPr>
              <a:t>.</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Conditionals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20588042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hlinkClick r:id="rId3"/>
              </a:rPr>
              <a:t>concat(list1, list2, ...)</a:t>
            </a:r>
            <a:r>
              <a:rPr lang="en-US" dirty="0"/>
              <a:t> - Combines two or more lists into a single list. </a:t>
            </a:r>
          </a:p>
          <a:p>
            <a:pPr marL="0" indent="0">
              <a:buNone/>
            </a:pPr>
            <a:r>
              <a:rPr lang="en-US" dirty="0" err="1"/>
              <a:t>concat</a:t>
            </a:r>
            <a:r>
              <a:rPr lang="en-US" dirty="0"/>
              <a:t>(</a:t>
            </a:r>
            <a:r>
              <a:rPr lang="en-US" dirty="0" err="1"/>
              <a:t>var.base_tags</a:t>
            </a:r>
            <a:r>
              <a:rPr lang="en-US" dirty="0"/>
              <a:t>, </a:t>
            </a:r>
            <a:r>
              <a:rPr lang="en-US" dirty="0" err="1"/>
              <a:t>var.additional_tags</a:t>
            </a:r>
            <a:r>
              <a:rPr lang="en-US" dirty="0"/>
              <a:t>)</a:t>
            </a:r>
          </a:p>
          <a:p>
            <a:pPr marL="0" indent="0">
              <a:buNone/>
            </a:pPr>
            <a:endParaRPr lang="en-US" dirty="0"/>
          </a:p>
          <a:p>
            <a:pPr marL="0" indent="0">
              <a:buNone/>
            </a:pPr>
            <a:endParaRPr lang="en-US" dirty="0"/>
          </a:p>
          <a:p>
            <a:pPr marL="0" indent="0">
              <a:buNone/>
            </a:pPr>
            <a:r>
              <a:rPr lang="en-US" dirty="0">
                <a:hlinkClick r:id="rId4"/>
              </a:rPr>
              <a:t>element(list, index)</a:t>
            </a:r>
            <a:r>
              <a:rPr lang="en-US" dirty="0"/>
              <a:t> - Returns a single element from a list at the given index. </a:t>
            </a:r>
          </a:p>
          <a:p>
            <a:pPr marL="0" indent="0">
              <a:buNone/>
            </a:pPr>
            <a:endParaRPr lang="en-US" dirty="0"/>
          </a:p>
          <a:p>
            <a:pPr marL="0" indent="0">
              <a:buNone/>
            </a:pPr>
            <a:r>
              <a:rPr lang="en-US" dirty="0"/>
              <a:t>element(aws_subnet.foo.*.id, count.index) </a:t>
            </a:r>
          </a:p>
          <a:p>
            <a:pPr marL="0" indent="0">
              <a:buNone/>
            </a:pPr>
            <a:r>
              <a:rPr lang="en-US" dirty="0"/>
              <a:t>element(var.list_of_strings, 2) </a:t>
            </a: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Built-In Functions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545802915"/>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hlinkClick r:id="rId3"/>
              </a:rPr>
              <a:t>format(format, args, ...)</a:t>
            </a:r>
            <a:r>
              <a:rPr lang="en-US" dirty="0"/>
              <a:t> - Formats a string according to the given format. The syntax for the format is standard </a:t>
            </a:r>
            <a:r>
              <a:rPr lang="en-US" dirty="0" err="1"/>
              <a:t>sprintf</a:t>
            </a:r>
            <a:r>
              <a:rPr lang="en-US" dirty="0"/>
              <a:t> syntax. </a:t>
            </a:r>
          </a:p>
          <a:p>
            <a:pPr marL="0" indent="0">
              <a:buNone/>
            </a:pPr>
            <a:endParaRPr lang="en-US" dirty="0"/>
          </a:p>
          <a:p>
            <a:pPr marL="0" indent="0">
              <a:buNone/>
            </a:pPr>
            <a:r>
              <a:rPr lang="en-US" dirty="0"/>
              <a:t>Example to zero-prefix a count, used commonly for naming servers</a:t>
            </a:r>
          </a:p>
          <a:p>
            <a:pPr marL="0" indent="0">
              <a:buNone/>
            </a:pPr>
            <a:r>
              <a:rPr lang="en-US" dirty="0"/>
              <a:t>format("web-%03d", 2).</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Built-In Functions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438054156"/>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lnSpcReduction="10000"/>
          </a:bodyPr>
          <a:lstStyle/>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"count"</a:t>
            </a: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005CC5"/>
                </a:solidFill>
                <a:latin typeface="Menlo" panose="020B0609030804020204" pitchFamily="49" charset="0"/>
                <a:ea typeface="Times New Roman" panose="02020603050405020304" pitchFamily="18" charset="0"/>
              </a:rPr>
              <a:t>2</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azurerm_network_interface</a:t>
            </a:r>
            <a:r>
              <a:rPr lang="en-US" dirty="0">
                <a:solidFill>
                  <a:srgbClr val="22863A"/>
                </a:solidFill>
                <a:latin typeface="Menlo" panose="020B0609030804020204" pitchFamily="49" charset="0"/>
                <a:ea typeface="Times New Roman" panose="02020603050405020304" pitchFamily="18" charset="0"/>
              </a:rPr>
              <a:t>" "web"</a:t>
            </a: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nic</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count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.count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"web"</a:t>
            </a: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count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.count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network_interface_ids</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6F42C1"/>
                </a:solidFill>
                <a:latin typeface="Menlo" panose="020B0609030804020204" pitchFamily="49" charset="0"/>
                <a:ea typeface="Times New Roman" panose="02020603050405020304" pitchFamily="18" charset="0"/>
              </a:rPr>
              <a:t>element</a:t>
            </a:r>
            <a:r>
              <a:rPr lang="en-US" dirty="0">
                <a:solidFill>
                  <a:srgbClr val="24292E"/>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azurerm_network_interface</a:t>
            </a:r>
            <a:r>
              <a:rPr lang="en-US" dirty="0" err="1">
                <a:solidFill>
                  <a:srgbClr val="6F42C1"/>
                </a:solidFill>
                <a:latin typeface="Menlo" panose="020B0609030804020204" pitchFamily="49" charset="0"/>
                <a:ea typeface="Times New Roman" panose="02020603050405020304" pitchFamily="18" charset="0"/>
              </a:rPr>
              <a:t>.web</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id</a:t>
            </a: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Count</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84842495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5B78B9C-24A0-FA45-B263-D816B14A65E8}"/>
              </a:ext>
            </a:extLst>
          </p:cNvPr>
          <p:cNvSpPr>
            <a:spLocks noGrp="1"/>
          </p:cNvSpPr>
          <p:nvPr>
            <p:ph type="body" sz="quarter" idx="13"/>
          </p:nvPr>
        </p:nvSpPr>
        <p:spPr>
          <a:xfrm>
            <a:off x="7996235" y="7817349"/>
            <a:ext cx="12890738" cy="2670542"/>
          </a:xfrm>
        </p:spPr>
        <p:txBody>
          <a:bodyPr>
            <a:normAutofit fontScale="77500" lnSpcReduction="20000"/>
          </a:bodyPr>
          <a:lstStyle/>
          <a:p>
            <a:r>
              <a:rPr lang="en-US" dirty="0"/>
              <a:t>Infrastructure as Code</a:t>
            </a:r>
          </a:p>
          <a:p>
            <a:r>
              <a:rPr lang="en-US" dirty="0"/>
              <a:t>Azure Resource Manager</a:t>
            </a:r>
          </a:p>
          <a:p>
            <a:r>
              <a:rPr lang="en-US" dirty="0"/>
              <a:t>Terraform</a:t>
            </a:r>
          </a:p>
        </p:txBody>
      </p:sp>
      <p:sp>
        <p:nvSpPr>
          <p:cNvPr id="4" name="Title 3">
            <a:extLst>
              <a:ext uri="{FF2B5EF4-FFF2-40B4-BE49-F238E27FC236}">
                <a16:creationId xmlns:a16="http://schemas.microsoft.com/office/drawing/2014/main" id="{CF4954BD-A542-8345-9E3E-196417D78BB6}"/>
              </a:ext>
            </a:extLst>
          </p:cNvPr>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2667943031"/>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"module"</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myvm</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24292E"/>
                </a:solidFill>
                <a:latin typeface="Menlo" panose="020B0609030804020204" pitchFamily="49" charset="0"/>
                <a:ea typeface="Times New Roman" panose="02020603050405020304" pitchFamily="18" charset="0"/>
              </a:rPr>
              <a:t> + </a:t>
            </a:r>
            <a:r>
              <a:rPr lang="en-US" dirty="0">
                <a:solidFill>
                  <a:srgbClr val="D73A49"/>
                </a:solidFill>
                <a:latin typeface="Menlo" panose="020B0609030804020204" pitchFamily="49" charset="0"/>
                <a:ea typeface="Times New Roman" panose="02020603050405020304" pitchFamily="18" charset="0"/>
              </a:rPr>
              <a:t>1}</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"module"</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6F42C1"/>
                </a:solidFill>
                <a:latin typeface="Menlo" panose="020B0609030804020204" pitchFamily="49" charset="0"/>
                <a:ea typeface="Times New Roman" panose="02020603050405020304" pitchFamily="18" charset="0"/>
              </a:rPr>
              <a:t>format</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myvm</a:t>
            </a:r>
            <a:r>
              <a:rPr lang="en-US" dirty="0">
                <a:solidFill>
                  <a:srgbClr val="22863A"/>
                </a:solidFill>
                <a:latin typeface="Menlo" panose="020B0609030804020204" pitchFamily="49" charset="0"/>
                <a:ea typeface="Times New Roman" panose="02020603050405020304" pitchFamily="18" charset="0"/>
              </a:rPr>
              <a:t>-%03d"</a:t>
            </a: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24292E"/>
                </a:solidFill>
                <a:latin typeface="Menlo" panose="020B0609030804020204" pitchFamily="49" charset="0"/>
                <a:ea typeface="Times New Roman" panose="02020603050405020304" pitchFamily="18" charset="0"/>
              </a:rPr>
              <a:t> + </a:t>
            </a:r>
            <a:r>
              <a:rPr lang="en-US" dirty="0">
                <a:solidFill>
                  <a:srgbClr val="D73A49"/>
                </a:solidFill>
                <a:latin typeface="Menlo" panose="020B0609030804020204" pitchFamily="49" charset="0"/>
                <a:ea typeface="Times New Roman" panose="02020603050405020304" pitchFamily="18" charset="0"/>
              </a:rPr>
              <a:t>1</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endParaRPr lang="en-US" dirty="0">
              <a:solidFill>
                <a:srgbClr val="24292E"/>
              </a:solidFill>
              <a:latin typeface="Menlo" panose="020B0609030804020204" pitchFamily="49" charset="0"/>
              <a:ea typeface="Times New Roman" panose="02020603050405020304" pitchFamily="18" charset="0"/>
            </a:endParaRP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Math</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21254076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"name"</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"dev"</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locals</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module_name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.name</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sql</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locals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locals.html</a:t>
            </a:r>
            <a:endParaRPr lang="en-US" dirty="0"/>
          </a:p>
        </p:txBody>
      </p:sp>
    </p:spTree>
    <p:extLst>
      <p:ext uri="{BB962C8B-B14F-4D97-AF65-F5344CB8AC3E}">
        <p14:creationId xmlns:p14="http://schemas.microsoft.com/office/powerpoint/2010/main" val="2455164966"/>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pPr marL="0" indent="0">
              <a:buNone/>
            </a:pPr>
            <a:r>
              <a:rPr lang="en-US" dirty="0">
                <a:solidFill>
                  <a:schemeClr val="tx1"/>
                </a:solidFill>
              </a:rPr>
              <a:t>Provision Azure Virtual Machines</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Challenges 02 &amp; 03</a:t>
            </a:r>
          </a:p>
        </p:txBody>
      </p:sp>
    </p:spTree>
    <p:extLst>
      <p:ext uri="{BB962C8B-B14F-4D97-AF65-F5344CB8AC3E}">
        <p14:creationId xmlns:p14="http://schemas.microsoft.com/office/powerpoint/2010/main" val="2250973855"/>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1ABABB-C066-BF44-86B9-3B1A4A489713}"/>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F6D8DC8B-6CED-1342-A433-0FCA6CAF3E72}"/>
              </a:ext>
            </a:extLst>
          </p:cNvPr>
          <p:cNvSpPr>
            <a:spLocks noGrp="1"/>
          </p:cNvSpPr>
          <p:nvPr>
            <p:ph type="title"/>
          </p:nvPr>
        </p:nvSpPr>
        <p:spPr/>
        <p:txBody>
          <a:bodyPr/>
          <a:lstStyle/>
          <a:p>
            <a:r>
              <a:rPr lang="en-US" dirty="0"/>
              <a:t>Terraform </a:t>
            </a:r>
            <a:br>
              <a:rPr lang="en-US" dirty="0"/>
            </a:br>
            <a:r>
              <a:rPr lang="en-US" dirty="0"/>
              <a:t>Internals</a:t>
            </a:r>
          </a:p>
        </p:txBody>
      </p:sp>
    </p:spTree>
    <p:extLst>
      <p:ext uri="{BB962C8B-B14F-4D97-AF65-F5344CB8AC3E}">
        <p14:creationId xmlns:p14="http://schemas.microsoft.com/office/powerpoint/2010/main" val="1646214932"/>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F4BE8C-4D3E-2D4B-A658-83724EE3EC0F}"/>
              </a:ext>
            </a:extLst>
          </p:cNvPr>
          <p:cNvSpPr>
            <a:spLocks noGrp="1"/>
          </p:cNvSpPr>
          <p:nvPr>
            <p:ph type="body" idx="1"/>
          </p:nvPr>
        </p:nvSpPr>
        <p:spPr/>
        <p:txBody>
          <a:bodyPr/>
          <a:lstStyle/>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3AC84076-1843-984D-99E8-2FF5315AA7CB}"/>
              </a:ext>
            </a:extLst>
          </p:cNvPr>
          <p:cNvSpPr>
            <a:spLocks noGrp="1"/>
          </p:cNvSpPr>
          <p:nvPr>
            <p:ph type="title"/>
          </p:nvPr>
        </p:nvSpPr>
        <p:spPr/>
        <p:txBody>
          <a:bodyPr/>
          <a:lstStyle/>
          <a:p>
            <a:r>
              <a:rPr lang="en-US" dirty="0"/>
              <a:t>.terraform</a:t>
            </a:r>
          </a:p>
        </p:txBody>
      </p:sp>
      <p:sp>
        <p:nvSpPr>
          <p:cNvPr id="4" name="Text Placeholder 3">
            <a:extLst>
              <a:ext uri="{FF2B5EF4-FFF2-40B4-BE49-F238E27FC236}">
                <a16:creationId xmlns:a16="http://schemas.microsoft.com/office/drawing/2014/main" id="{9E2994A9-9FEA-374D-84FD-A04845E5C7C4}"/>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20625DF8-A726-0F4B-AFE0-B497E4CBF345}"/>
              </a:ext>
            </a:extLst>
          </p:cNvPr>
          <p:cNvPicPr>
            <a:picLocks noChangeAspect="1"/>
          </p:cNvPicPr>
          <p:nvPr/>
        </p:nvPicPr>
        <p:blipFill>
          <a:blip r:embed="rId2"/>
          <a:stretch>
            <a:fillRect/>
          </a:stretch>
        </p:blipFill>
        <p:spPr>
          <a:xfrm>
            <a:off x="1648691" y="3349719"/>
            <a:ext cx="12321886" cy="7393132"/>
          </a:xfrm>
          <a:prstGeom prst="rect">
            <a:avLst/>
          </a:prstGeom>
        </p:spPr>
      </p:pic>
    </p:spTree>
    <p:extLst>
      <p:ext uri="{BB962C8B-B14F-4D97-AF65-F5344CB8AC3E}">
        <p14:creationId xmlns:p14="http://schemas.microsoft.com/office/powerpoint/2010/main" val="234527520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D6700D-3F27-EB41-BF82-BE714FB4C2A6}"/>
              </a:ext>
            </a:extLst>
          </p:cNvPr>
          <p:cNvSpPr>
            <a:spLocks noGrp="1"/>
          </p:cNvSpPr>
          <p:nvPr>
            <p:ph type="body" idx="1"/>
          </p:nvPr>
        </p:nvSpPr>
        <p:spPr/>
        <p:txBody>
          <a:bodyPr>
            <a:normAutofit fontScale="92500" lnSpcReduction="10000"/>
          </a:bodyPr>
          <a:lstStyle/>
          <a:p>
            <a:pPr marL="0" indent="0">
              <a:buNone/>
            </a:pPr>
            <a:r>
              <a:rPr lang="en-US" dirty="0"/>
              <a:t>A "backend" in determines how state is loaded and how an operation such as apply is executed. </a:t>
            </a:r>
          </a:p>
          <a:p>
            <a:pPr marL="0" indent="0">
              <a:buNone/>
            </a:pPr>
            <a:endParaRPr lang="en-US" dirty="0"/>
          </a:p>
          <a:p>
            <a:pPr marL="0" indent="0">
              <a:buNone/>
            </a:pPr>
            <a:r>
              <a:rPr lang="en-US" dirty="0"/>
              <a:t>Enables non-local file state storage, remote execution, etc.</a:t>
            </a:r>
          </a:p>
          <a:p>
            <a:pPr marL="0" indent="0">
              <a:buNone/>
            </a:pPr>
            <a:br>
              <a:rPr lang="en-US" dirty="0"/>
            </a:br>
            <a:r>
              <a:rPr lang="en-US" dirty="0"/>
              <a:t>By default, Terraform uses the "local" backend.</a:t>
            </a:r>
          </a:p>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terraform</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backend</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storage_account_name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"myorgeastus8x76ghf"</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container_name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terraformstate</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key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dev.terraform.tfstate</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50F129CB-750D-CC4D-B672-55E56F1FCE53}"/>
              </a:ext>
            </a:extLst>
          </p:cNvPr>
          <p:cNvSpPr>
            <a:spLocks noGrp="1"/>
          </p:cNvSpPr>
          <p:nvPr>
            <p:ph type="title"/>
          </p:nvPr>
        </p:nvSpPr>
        <p:spPr/>
        <p:txBody>
          <a:bodyPr>
            <a:normAutofit/>
          </a:bodyPr>
          <a:lstStyle/>
          <a:p>
            <a:r>
              <a:rPr lang="en-US" dirty="0"/>
              <a:t>Backend</a:t>
            </a:r>
          </a:p>
        </p:txBody>
      </p:sp>
      <p:sp>
        <p:nvSpPr>
          <p:cNvPr id="4" name="Text Placeholder 3">
            <a:extLst>
              <a:ext uri="{FF2B5EF4-FFF2-40B4-BE49-F238E27FC236}">
                <a16:creationId xmlns:a16="http://schemas.microsoft.com/office/drawing/2014/main" id="{7263029A-7445-2D4B-92B2-14D882916A5A}"/>
              </a:ext>
            </a:extLst>
          </p:cNvPr>
          <p:cNvSpPr>
            <a:spLocks noGrp="1"/>
          </p:cNvSpPr>
          <p:nvPr>
            <p:ph type="body" sz="quarter" idx="10"/>
          </p:nvPr>
        </p:nvSpPr>
        <p:spPr/>
        <p:txBody>
          <a:bodyPr/>
          <a:lstStyle/>
          <a:p>
            <a:r>
              <a:rPr lang="en-US" dirty="0"/>
              <a:t>https://</a:t>
            </a:r>
            <a:r>
              <a:rPr lang="en-US" dirty="0" err="1"/>
              <a:t>www.terraform.io</a:t>
            </a:r>
            <a:r>
              <a:rPr lang="en-US" dirty="0"/>
              <a:t>/docs/</a:t>
            </a:r>
            <a:r>
              <a:rPr lang="en-US" dirty="0" err="1"/>
              <a:t>backends</a:t>
            </a:r>
            <a:r>
              <a:rPr lang="en-US" dirty="0"/>
              <a:t>/types/</a:t>
            </a:r>
            <a:r>
              <a:rPr lang="en-US" dirty="0" err="1"/>
              <a:t>index.html</a:t>
            </a:r>
            <a:endParaRPr lang="en-US" dirty="0"/>
          </a:p>
          <a:p>
            <a:endParaRPr lang="en-US" dirty="0"/>
          </a:p>
        </p:txBody>
      </p:sp>
    </p:spTree>
    <p:extLst>
      <p:ext uri="{BB962C8B-B14F-4D97-AF65-F5344CB8AC3E}">
        <p14:creationId xmlns:p14="http://schemas.microsoft.com/office/powerpoint/2010/main" val="359268962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D6700D-3F27-EB41-BF82-BE714FB4C2A6}"/>
              </a:ext>
            </a:extLst>
          </p:cNvPr>
          <p:cNvSpPr>
            <a:spLocks noGrp="1"/>
          </p:cNvSpPr>
          <p:nvPr>
            <p:ph type="body" idx="1"/>
          </p:nvPr>
        </p:nvSpPr>
        <p:spPr/>
        <p:txBody>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terraform</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backend</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storage_account_name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"myorgeastus8x76ghf"</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container_name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terraformstate</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key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dev.terraform.tfstate</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50F129CB-750D-CC4D-B672-55E56F1FCE53}"/>
              </a:ext>
            </a:extLst>
          </p:cNvPr>
          <p:cNvSpPr>
            <a:spLocks noGrp="1"/>
          </p:cNvSpPr>
          <p:nvPr>
            <p:ph type="title"/>
          </p:nvPr>
        </p:nvSpPr>
        <p:spPr/>
        <p:txBody>
          <a:bodyPr>
            <a:normAutofit fontScale="90000"/>
          </a:bodyPr>
          <a:lstStyle/>
          <a:p>
            <a:r>
              <a:rPr lang="en-US" dirty="0"/>
              <a:t>Backend- </a:t>
            </a:r>
            <a:r>
              <a:rPr lang="en-US" dirty="0" err="1"/>
              <a:t>azurerm</a:t>
            </a:r>
            <a:br>
              <a:rPr lang="en-US" dirty="0"/>
            </a:br>
            <a:endParaRPr lang="en-US" dirty="0"/>
          </a:p>
        </p:txBody>
      </p:sp>
      <p:sp>
        <p:nvSpPr>
          <p:cNvPr id="4" name="Text Placeholder 3">
            <a:extLst>
              <a:ext uri="{FF2B5EF4-FFF2-40B4-BE49-F238E27FC236}">
                <a16:creationId xmlns:a16="http://schemas.microsoft.com/office/drawing/2014/main" id="{7263029A-7445-2D4B-92B2-14D882916A5A}"/>
              </a:ext>
            </a:extLst>
          </p:cNvPr>
          <p:cNvSpPr>
            <a:spLocks noGrp="1"/>
          </p:cNvSpPr>
          <p:nvPr>
            <p:ph type="body" sz="quarter" idx="10"/>
          </p:nvPr>
        </p:nvSpPr>
        <p:spPr/>
        <p:txBody>
          <a:bodyPr/>
          <a:lstStyle/>
          <a:p>
            <a:r>
              <a:rPr lang="en-US" dirty="0"/>
              <a:t>https://</a:t>
            </a:r>
            <a:r>
              <a:rPr lang="en-US" dirty="0" err="1"/>
              <a:t>www.terraform.io</a:t>
            </a:r>
            <a:r>
              <a:rPr lang="en-US" dirty="0"/>
              <a:t>/docs/</a:t>
            </a:r>
            <a:r>
              <a:rPr lang="en-US" dirty="0" err="1"/>
              <a:t>backends</a:t>
            </a:r>
            <a:r>
              <a:rPr lang="en-US" dirty="0"/>
              <a:t>/types/</a:t>
            </a:r>
            <a:r>
              <a:rPr lang="en-US" dirty="0" err="1"/>
              <a:t>index.html</a:t>
            </a:r>
            <a:endParaRPr lang="en-US" dirty="0"/>
          </a:p>
          <a:p>
            <a:endParaRPr lang="en-US" dirty="0"/>
          </a:p>
        </p:txBody>
      </p:sp>
    </p:spTree>
    <p:extLst>
      <p:ext uri="{BB962C8B-B14F-4D97-AF65-F5344CB8AC3E}">
        <p14:creationId xmlns:p14="http://schemas.microsoft.com/office/powerpoint/2010/main" val="3572684889"/>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D6700D-3F27-EB41-BF82-BE714FB4C2A6}"/>
              </a:ext>
            </a:extLst>
          </p:cNvPr>
          <p:cNvSpPr>
            <a:spLocks noGrp="1"/>
          </p:cNvSpPr>
          <p:nvPr>
            <p:ph type="body" idx="1"/>
          </p:nvPr>
        </p:nvSpPr>
        <p:spPr/>
        <p:txBody>
          <a:bodyPr>
            <a:normAutofit/>
          </a:bodyPr>
          <a:lstStyle/>
          <a:p>
            <a:pPr marL="0" indent="0">
              <a:buNone/>
            </a:pPr>
            <a:endParaRPr lang="en-US" dirty="0"/>
          </a:p>
          <a:p>
            <a:pPr marL="0" indent="0">
              <a:buNone/>
            </a:pPr>
            <a:r>
              <a:rPr lang="en-US" dirty="0"/>
              <a:t>State Locking – Allows for teams to work together.</a:t>
            </a:r>
          </a:p>
          <a:p>
            <a:pPr marL="0" indent="0">
              <a:buNone/>
            </a:pPr>
            <a:endParaRPr lang="en-US" dirty="0"/>
          </a:p>
          <a:p>
            <a:pPr marL="0" indent="0">
              <a:buNone/>
            </a:pPr>
            <a:r>
              <a:rPr lang="en-US" dirty="0"/>
              <a:t>Backend Types:</a:t>
            </a:r>
          </a:p>
          <a:p>
            <a:r>
              <a:rPr lang="en-US" dirty="0"/>
              <a:t>azure SA</a:t>
            </a:r>
          </a:p>
          <a:p>
            <a:r>
              <a:rPr lang="en-US" dirty="0" err="1"/>
              <a:t>artifactory</a:t>
            </a:r>
            <a:endParaRPr lang="en-US" dirty="0"/>
          </a:p>
          <a:p>
            <a:r>
              <a:rPr lang="en-US" dirty="0"/>
              <a:t>consul </a:t>
            </a:r>
          </a:p>
          <a:p>
            <a:endParaRPr lang="en-US" dirty="0"/>
          </a:p>
          <a:p>
            <a:pPr marL="0" indent="0">
              <a:buNone/>
            </a:pPr>
            <a:r>
              <a:rPr lang="en-US" b="1" dirty="0"/>
              <a:t>Terraform Enterprise Manages this for you!!</a:t>
            </a:r>
          </a:p>
          <a:p>
            <a:endParaRPr lang="en-US" dirty="0"/>
          </a:p>
        </p:txBody>
      </p:sp>
      <p:sp>
        <p:nvSpPr>
          <p:cNvPr id="3" name="Title 2">
            <a:extLst>
              <a:ext uri="{FF2B5EF4-FFF2-40B4-BE49-F238E27FC236}">
                <a16:creationId xmlns:a16="http://schemas.microsoft.com/office/drawing/2014/main" id="{50F129CB-750D-CC4D-B672-55E56F1FCE53}"/>
              </a:ext>
            </a:extLst>
          </p:cNvPr>
          <p:cNvSpPr>
            <a:spLocks noGrp="1"/>
          </p:cNvSpPr>
          <p:nvPr>
            <p:ph type="title"/>
          </p:nvPr>
        </p:nvSpPr>
        <p:spPr/>
        <p:txBody>
          <a:bodyPr>
            <a:normAutofit/>
          </a:bodyPr>
          <a:lstStyle/>
          <a:p>
            <a:r>
              <a:rPr lang="en-US" dirty="0"/>
              <a:t>Backend</a:t>
            </a:r>
          </a:p>
        </p:txBody>
      </p:sp>
      <p:sp>
        <p:nvSpPr>
          <p:cNvPr id="4" name="Text Placeholder 3">
            <a:extLst>
              <a:ext uri="{FF2B5EF4-FFF2-40B4-BE49-F238E27FC236}">
                <a16:creationId xmlns:a16="http://schemas.microsoft.com/office/drawing/2014/main" id="{7263029A-7445-2D4B-92B2-14D882916A5A}"/>
              </a:ext>
            </a:extLst>
          </p:cNvPr>
          <p:cNvSpPr>
            <a:spLocks noGrp="1"/>
          </p:cNvSpPr>
          <p:nvPr>
            <p:ph type="body" sz="quarter" idx="10"/>
          </p:nvPr>
        </p:nvSpPr>
        <p:spPr/>
        <p:txBody>
          <a:bodyPr/>
          <a:lstStyle/>
          <a:p>
            <a:r>
              <a:rPr lang="en-US" dirty="0"/>
              <a:t>https://</a:t>
            </a:r>
            <a:r>
              <a:rPr lang="en-US" dirty="0" err="1"/>
              <a:t>www.terraform.io</a:t>
            </a:r>
            <a:r>
              <a:rPr lang="en-US" dirty="0"/>
              <a:t>/docs/</a:t>
            </a:r>
            <a:r>
              <a:rPr lang="en-US" dirty="0" err="1"/>
              <a:t>backends</a:t>
            </a:r>
            <a:r>
              <a:rPr lang="en-US" dirty="0"/>
              <a:t>/types/</a:t>
            </a:r>
            <a:r>
              <a:rPr lang="en-US" dirty="0" err="1"/>
              <a:t>index.html</a:t>
            </a:r>
            <a:endParaRPr lang="en-US" dirty="0"/>
          </a:p>
          <a:p>
            <a:endParaRPr lang="en-US" dirty="0"/>
          </a:p>
        </p:txBody>
      </p:sp>
    </p:spTree>
    <p:extLst>
      <p:ext uri="{BB962C8B-B14F-4D97-AF65-F5344CB8AC3E}">
        <p14:creationId xmlns:p14="http://schemas.microsoft.com/office/powerpoint/2010/main" val="7335741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ABF29-BD58-C441-86B5-A03AED83AFF9}"/>
              </a:ext>
            </a:extLst>
          </p:cNvPr>
          <p:cNvSpPr>
            <a:spLocks noGrp="1"/>
          </p:cNvSpPr>
          <p:nvPr>
            <p:ph type="body" idx="1"/>
          </p:nvPr>
        </p:nvSpPr>
        <p:spPr/>
        <p:txBody>
          <a:bodyPr/>
          <a:lstStyle/>
          <a:p>
            <a:pPr marL="0" indent="0">
              <a:buNone/>
            </a:pPr>
            <a:endParaRPr lang="en-US" dirty="0"/>
          </a:p>
          <a:p>
            <a:pPr marL="0" indent="0">
              <a:buNone/>
            </a:pPr>
            <a:r>
              <a:rPr lang="en-US" b="1" dirty="0"/>
              <a:t>Resource Address:</a:t>
            </a:r>
          </a:p>
          <a:p>
            <a:pPr marL="0" indent="0">
              <a:buNone/>
            </a:pPr>
            <a:r>
              <a:rPr lang="en-US" dirty="0"/>
              <a:t>&lt;MODULE PATH&gt;&lt;RESOURCE SPEC&gt;</a:t>
            </a:r>
          </a:p>
          <a:p>
            <a:pPr marL="0" indent="0">
              <a:buNone/>
            </a:pPr>
            <a:endParaRPr lang="en-US" dirty="0"/>
          </a:p>
          <a:p>
            <a:pPr marL="0" indent="0">
              <a:buNone/>
            </a:pPr>
            <a:endParaRPr lang="en-US" dirty="0"/>
          </a:p>
          <a:p>
            <a:pPr marL="0" indent="0">
              <a:buNone/>
            </a:pPr>
            <a:r>
              <a:rPr lang="en-US" sz="4400" dirty="0" err="1">
                <a:solidFill>
                  <a:srgbClr val="D73A49"/>
                </a:solidFill>
                <a:latin typeface="Menlo" panose="020B0609030804020204" pitchFamily="49" charset="0"/>
              </a:rPr>
              <a:t>azurerm_resource_group.module</a:t>
            </a:r>
            <a:endParaRPr lang="en-US" sz="4400" dirty="0">
              <a:solidFill>
                <a:srgbClr val="D73A49"/>
              </a:solidFill>
              <a:latin typeface="Menlo" panose="020B0609030804020204" pitchFamily="49" charset="0"/>
            </a:endParaRPr>
          </a:p>
          <a:p>
            <a:pPr marL="0" indent="0">
              <a:buNone/>
            </a:pPr>
            <a:endParaRPr lang="en-US" sz="4400" dirty="0">
              <a:solidFill>
                <a:srgbClr val="D73A49"/>
              </a:solidFill>
              <a:latin typeface="Menlo" panose="020B0609030804020204" pitchFamily="49" charset="0"/>
            </a:endParaRPr>
          </a:p>
          <a:p>
            <a:pPr marL="0" indent="0">
              <a:buNone/>
            </a:pPr>
            <a:r>
              <a:rPr lang="en-US" sz="4400" dirty="0" err="1">
                <a:solidFill>
                  <a:srgbClr val="D73A49"/>
                </a:solidFill>
                <a:latin typeface="Menlo" panose="020B0609030804020204" pitchFamily="49" charset="0"/>
              </a:rPr>
              <a:t>module.A.azurerm_network_interface.web</a:t>
            </a:r>
            <a:endParaRPr lang="en-US" sz="4400" dirty="0">
              <a:solidFill>
                <a:srgbClr val="D73A49"/>
              </a:solidFill>
              <a:latin typeface="Menlo" panose="020B0609030804020204" pitchFamily="49" charset="0"/>
            </a:endParaRPr>
          </a:p>
          <a:p>
            <a:pPr marL="0" indent="0">
              <a:buNone/>
            </a:pPr>
            <a:endParaRPr lang="en-US" sz="4400" dirty="0">
              <a:solidFill>
                <a:srgbClr val="D73A49"/>
              </a:solidFill>
              <a:latin typeface="Menlo" panose="020B0609030804020204" pitchFamily="49" charset="0"/>
            </a:endParaRPr>
          </a:p>
        </p:txBody>
      </p:sp>
      <p:sp>
        <p:nvSpPr>
          <p:cNvPr id="3" name="Title 2">
            <a:extLst>
              <a:ext uri="{FF2B5EF4-FFF2-40B4-BE49-F238E27FC236}">
                <a16:creationId xmlns:a16="http://schemas.microsoft.com/office/drawing/2014/main" id="{CF0D2122-5BE6-4F4E-923C-48CB68D3C3E2}"/>
              </a:ext>
            </a:extLst>
          </p:cNvPr>
          <p:cNvSpPr>
            <a:spLocks noGrp="1"/>
          </p:cNvSpPr>
          <p:nvPr>
            <p:ph type="title"/>
          </p:nvPr>
        </p:nvSpPr>
        <p:spPr/>
        <p:txBody>
          <a:bodyPr/>
          <a:lstStyle/>
          <a:p>
            <a:r>
              <a:rPr lang="en-US" dirty="0"/>
              <a:t>Resource Addressing</a:t>
            </a:r>
          </a:p>
        </p:txBody>
      </p:sp>
      <p:sp>
        <p:nvSpPr>
          <p:cNvPr id="4" name="Text Placeholder 3">
            <a:extLst>
              <a:ext uri="{FF2B5EF4-FFF2-40B4-BE49-F238E27FC236}">
                <a16:creationId xmlns:a16="http://schemas.microsoft.com/office/drawing/2014/main" id="{EE113D28-4398-3E4F-AB93-02F2E20A40D6}"/>
              </a:ext>
            </a:extLst>
          </p:cNvPr>
          <p:cNvSpPr>
            <a:spLocks noGrp="1"/>
          </p:cNvSpPr>
          <p:nvPr>
            <p:ph type="body" sz="quarter" idx="10"/>
          </p:nvPr>
        </p:nvSpPr>
        <p:spPr/>
        <p:txBody>
          <a:bodyPr/>
          <a:lstStyle/>
          <a:p>
            <a:r>
              <a:rPr lang="en-US" dirty="0"/>
              <a:t>https://</a:t>
            </a:r>
            <a:r>
              <a:rPr lang="en-US" dirty="0" err="1"/>
              <a:t>www.terraform.io</a:t>
            </a:r>
            <a:r>
              <a:rPr lang="en-US" dirty="0"/>
              <a:t>/docs/internals/resource-</a:t>
            </a:r>
            <a:r>
              <a:rPr lang="en-US" dirty="0" err="1"/>
              <a:t>addressing.html</a:t>
            </a:r>
            <a:endParaRPr lang="en-US" dirty="0"/>
          </a:p>
          <a:p>
            <a:endParaRPr lang="en-US" dirty="0"/>
          </a:p>
        </p:txBody>
      </p:sp>
    </p:spTree>
    <p:extLst>
      <p:ext uri="{BB962C8B-B14F-4D97-AF65-F5344CB8AC3E}">
        <p14:creationId xmlns:p14="http://schemas.microsoft.com/office/powerpoint/2010/main" val="4026069184"/>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ABF29-BD58-C441-86B5-A03AED83AFF9}"/>
              </a:ext>
            </a:extLst>
          </p:cNvPr>
          <p:cNvSpPr>
            <a:spLocks noGrp="1"/>
          </p:cNvSpPr>
          <p:nvPr>
            <p:ph type="body" idx="1"/>
          </p:nvPr>
        </p:nvSpPr>
        <p:spPr/>
        <p:txBody>
          <a:bodyPr/>
          <a:lstStyle/>
          <a:p>
            <a:pPr marL="0" indent="0">
              <a:buNone/>
            </a:pPr>
            <a:endParaRPr lang="en-US" dirty="0"/>
          </a:p>
          <a:p>
            <a:pPr marL="0" indent="0">
              <a:buNone/>
            </a:pPr>
            <a:r>
              <a:rPr lang="en-US" b="1" dirty="0"/>
              <a:t>Module Path:</a:t>
            </a:r>
          </a:p>
          <a:p>
            <a:pPr marL="0" indent="0">
              <a:buNone/>
            </a:pPr>
            <a:endParaRPr lang="en-US" dirty="0"/>
          </a:p>
          <a:p>
            <a:pPr marL="0" indent="0">
              <a:buNone/>
            </a:pPr>
            <a:r>
              <a:rPr lang="en-US" dirty="0"/>
              <a:t>Addresses a module within a tree of modules.</a:t>
            </a:r>
          </a:p>
          <a:p>
            <a:pPr marL="0" indent="0">
              <a:buNone/>
            </a:pPr>
            <a:endParaRPr lang="en-US" dirty="0"/>
          </a:p>
          <a:p>
            <a:pPr marL="0" indent="0">
              <a:buNone/>
            </a:pPr>
            <a:r>
              <a:rPr lang="en-US" dirty="0" err="1">
                <a:solidFill>
                  <a:srgbClr val="D73A49"/>
                </a:solidFill>
                <a:latin typeface="Menlo" panose="020B0609030804020204" pitchFamily="49" charset="0"/>
              </a:rPr>
              <a:t>module.A</a:t>
            </a:r>
            <a:r>
              <a:rPr lang="en-US" dirty="0">
                <a:solidFill>
                  <a:srgbClr val="D73A49"/>
                </a:solidFill>
                <a:latin typeface="Menlo" panose="020B0609030804020204" pitchFamily="49" charset="0"/>
              </a:rPr>
              <a:t>…</a:t>
            </a:r>
            <a:endParaRPr lang="en-US" dirty="0"/>
          </a:p>
          <a:p>
            <a:pPr marL="0" indent="0">
              <a:buNone/>
            </a:pPr>
            <a:br>
              <a:rPr lang="en-US" dirty="0"/>
            </a:br>
            <a:r>
              <a:rPr lang="en-US" dirty="0"/>
              <a:t>Can be multiple levels deep</a:t>
            </a:r>
          </a:p>
          <a:p>
            <a:pPr marL="0" indent="0">
              <a:buNone/>
            </a:pPr>
            <a:endParaRPr lang="en-US" dirty="0"/>
          </a:p>
          <a:p>
            <a:pPr marL="0" indent="0">
              <a:buNone/>
            </a:pPr>
            <a:r>
              <a:rPr lang="en-US" sz="4400" dirty="0" err="1">
                <a:solidFill>
                  <a:srgbClr val="D73A49"/>
                </a:solidFill>
                <a:latin typeface="Menlo" panose="020B0609030804020204" pitchFamily="49" charset="0"/>
              </a:rPr>
              <a:t>module.A.module.B</a:t>
            </a:r>
            <a:r>
              <a:rPr lang="en-US" sz="4400" dirty="0">
                <a:solidFill>
                  <a:srgbClr val="D73A49"/>
                </a:solidFill>
                <a:latin typeface="Menlo" panose="020B0609030804020204" pitchFamily="49" charset="0"/>
              </a:rPr>
              <a:t>…</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CF0D2122-5BE6-4F4E-923C-48CB68D3C3E2}"/>
              </a:ext>
            </a:extLst>
          </p:cNvPr>
          <p:cNvSpPr>
            <a:spLocks noGrp="1"/>
          </p:cNvSpPr>
          <p:nvPr>
            <p:ph type="title"/>
          </p:nvPr>
        </p:nvSpPr>
        <p:spPr/>
        <p:txBody>
          <a:bodyPr/>
          <a:lstStyle/>
          <a:p>
            <a:r>
              <a:rPr lang="en-US" dirty="0"/>
              <a:t>Resource Addressing</a:t>
            </a:r>
          </a:p>
        </p:txBody>
      </p:sp>
      <p:sp>
        <p:nvSpPr>
          <p:cNvPr id="4" name="Text Placeholder 3">
            <a:extLst>
              <a:ext uri="{FF2B5EF4-FFF2-40B4-BE49-F238E27FC236}">
                <a16:creationId xmlns:a16="http://schemas.microsoft.com/office/drawing/2014/main" id="{EE113D28-4398-3E4F-AB93-02F2E20A40D6}"/>
              </a:ext>
            </a:extLst>
          </p:cNvPr>
          <p:cNvSpPr>
            <a:spLocks noGrp="1"/>
          </p:cNvSpPr>
          <p:nvPr>
            <p:ph type="body" sz="quarter" idx="10"/>
          </p:nvPr>
        </p:nvSpPr>
        <p:spPr/>
        <p:txBody>
          <a:bodyPr/>
          <a:lstStyle/>
          <a:p>
            <a:r>
              <a:rPr lang="en-US" dirty="0"/>
              <a:t>https://</a:t>
            </a:r>
            <a:r>
              <a:rPr lang="en-US" dirty="0" err="1"/>
              <a:t>www.terraform.io</a:t>
            </a:r>
            <a:r>
              <a:rPr lang="en-US" dirty="0"/>
              <a:t>/docs/internals/resource-</a:t>
            </a:r>
            <a:r>
              <a:rPr lang="en-US" dirty="0" err="1"/>
              <a:t>addressing.html</a:t>
            </a:r>
            <a:endParaRPr lang="en-US" dirty="0"/>
          </a:p>
          <a:p>
            <a:endParaRPr lang="en-US" dirty="0"/>
          </a:p>
        </p:txBody>
      </p:sp>
    </p:spTree>
    <p:extLst>
      <p:ext uri="{BB962C8B-B14F-4D97-AF65-F5344CB8AC3E}">
        <p14:creationId xmlns:p14="http://schemas.microsoft.com/office/powerpoint/2010/main" val="41899093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6408DC-AE6D-C549-BBCF-15FF3776AD01}"/>
              </a:ext>
            </a:extLst>
          </p:cNvPr>
          <p:cNvSpPr>
            <a:spLocks noGrp="1"/>
          </p:cNvSpPr>
          <p:nvPr>
            <p:ph type="body" idx="1"/>
          </p:nvPr>
        </p:nvSpPr>
        <p:spPr/>
        <p:txBody>
          <a:bodyPr/>
          <a:lstStyle/>
          <a:p>
            <a:pPr marL="0" indent="0">
              <a:buNone/>
            </a:pPr>
            <a:r>
              <a:rPr lang="en-US" dirty="0"/>
              <a:t>Infrastructure as Code (</a:t>
            </a:r>
            <a:r>
              <a:rPr lang="en-US" dirty="0" err="1"/>
              <a:t>IaC</a:t>
            </a:r>
            <a:r>
              <a:rPr lang="en-US" dirty="0"/>
              <a:t>) is the process of managing and provisioning computer data centers through machine-readable definition files.</a:t>
            </a:r>
          </a:p>
          <a:p>
            <a:pPr marL="0" indent="0">
              <a:buNone/>
            </a:pPr>
            <a:endParaRPr lang="en-US" dirty="0"/>
          </a:p>
        </p:txBody>
      </p:sp>
      <p:sp>
        <p:nvSpPr>
          <p:cNvPr id="4" name="Title 3">
            <a:extLst>
              <a:ext uri="{FF2B5EF4-FFF2-40B4-BE49-F238E27FC236}">
                <a16:creationId xmlns:a16="http://schemas.microsoft.com/office/drawing/2014/main" id="{3049A7C6-2AB4-BB4C-BDBE-D3201B4D014B}"/>
              </a:ext>
            </a:extLst>
          </p:cNvPr>
          <p:cNvSpPr>
            <a:spLocks noGrp="1"/>
          </p:cNvSpPr>
          <p:nvPr>
            <p:ph type="title"/>
          </p:nvPr>
        </p:nvSpPr>
        <p:spPr/>
        <p:txBody>
          <a:bodyPr/>
          <a:lstStyle/>
          <a:p>
            <a:r>
              <a:rPr lang="en-US" dirty="0"/>
              <a:t>Infrastructure as Code</a:t>
            </a:r>
          </a:p>
        </p:txBody>
      </p:sp>
    </p:spTree>
    <p:extLst>
      <p:ext uri="{BB962C8B-B14F-4D97-AF65-F5344CB8AC3E}">
        <p14:creationId xmlns:p14="http://schemas.microsoft.com/office/powerpoint/2010/main" val="3764982870"/>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ABF29-BD58-C441-86B5-A03AED83AFF9}"/>
              </a:ext>
            </a:extLst>
          </p:cNvPr>
          <p:cNvSpPr>
            <a:spLocks noGrp="1"/>
          </p:cNvSpPr>
          <p:nvPr>
            <p:ph type="body" idx="1"/>
          </p:nvPr>
        </p:nvSpPr>
        <p:spPr/>
        <p:txBody>
          <a:bodyPr>
            <a:normAutofit fontScale="92500" lnSpcReduction="10000"/>
          </a:bodyPr>
          <a:lstStyle/>
          <a:p>
            <a:pPr marL="0" indent="0">
              <a:buNone/>
            </a:pPr>
            <a:endParaRPr lang="en-US" dirty="0"/>
          </a:p>
          <a:p>
            <a:pPr marL="0" indent="0">
              <a:buNone/>
            </a:pPr>
            <a:r>
              <a:rPr lang="en-US" b="1" dirty="0"/>
              <a:t>Resource Spec:</a:t>
            </a:r>
          </a:p>
          <a:p>
            <a:pPr marL="0" indent="0">
              <a:buNone/>
            </a:pPr>
            <a:endParaRPr lang="en-US" dirty="0"/>
          </a:p>
          <a:p>
            <a:pPr marL="0" indent="0">
              <a:buNone/>
            </a:pPr>
            <a:r>
              <a:rPr lang="en-US" dirty="0" err="1"/>
              <a:t>resource_type.resource_name</a:t>
            </a:r>
            <a:r>
              <a:rPr lang="en-US" dirty="0"/>
              <a:t>[N]</a:t>
            </a:r>
          </a:p>
          <a:p>
            <a:pPr marL="0" indent="0">
              <a:buNone/>
            </a:pPr>
            <a:endParaRPr lang="en-US" dirty="0"/>
          </a:p>
          <a:p>
            <a:pPr marL="0" indent="0">
              <a:buNone/>
            </a:pPr>
            <a:endParaRPr lang="en-US" dirty="0"/>
          </a:p>
          <a:p>
            <a:pPr marL="0" indent="0">
              <a:buNone/>
            </a:pPr>
            <a:r>
              <a:rPr lang="en-US" u="sng" dirty="0" err="1"/>
              <a:t>resource_type</a:t>
            </a:r>
            <a:r>
              <a:rPr lang="en-US" dirty="0"/>
              <a:t> - Type of the resource being addressed.</a:t>
            </a:r>
          </a:p>
          <a:p>
            <a:pPr marL="0" indent="0">
              <a:buNone/>
            </a:pPr>
            <a:endParaRPr lang="en-US" dirty="0"/>
          </a:p>
          <a:p>
            <a:pPr marL="0" indent="0">
              <a:buNone/>
            </a:pPr>
            <a:r>
              <a:rPr lang="en-US" u="sng" dirty="0" err="1"/>
              <a:t>resource_name</a:t>
            </a:r>
            <a:r>
              <a:rPr lang="en-US" dirty="0"/>
              <a:t> - User-defined name of the resource.</a:t>
            </a:r>
          </a:p>
          <a:p>
            <a:pPr marL="0" indent="0">
              <a:buNone/>
            </a:pPr>
            <a:endParaRPr lang="en-US" dirty="0"/>
          </a:p>
          <a:p>
            <a:pPr marL="0" indent="0">
              <a:buNone/>
            </a:pPr>
            <a:r>
              <a:rPr lang="en-US" u="sng" dirty="0"/>
              <a:t>[N]</a:t>
            </a:r>
            <a:r>
              <a:rPr lang="en-US" dirty="0"/>
              <a:t> - where N is a 0-based index into a resource with multiple instances specified by the count meta-parameter. </a:t>
            </a:r>
          </a:p>
          <a:p>
            <a:pPr marL="0" indent="0">
              <a:buNone/>
            </a:pPr>
            <a:endParaRPr lang="en-US" dirty="0"/>
          </a:p>
        </p:txBody>
      </p:sp>
      <p:sp>
        <p:nvSpPr>
          <p:cNvPr id="3" name="Title 2">
            <a:extLst>
              <a:ext uri="{FF2B5EF4-FFF2-40B4-BE49-F238E27FC236}">
                <a16:creationId xmlns:a16="http://schemas.microsoft.com/office/drawing/2014/main" id="{CF0D2122-5BE6-4F4E-923C-48CB68D3C3E2}"/>
              </a:ext>
            </a:extLst>
          </p:cNvPr>
          <p:cNvSpPr>
            <a:spLocks noGrp="1"/>
          </p:cNvSpPr>
          <p:nvPr>
            <p:ph type="title"/>
          </p:nvPr>
        </p:nvSpPr>
        <p:spPr/>
        <p:txBody>
          <a:bodyPr/>
          <a:lstStyle/>
          <a:p>
            <a:r>
              <a:rPr lang="en-US" dirty="0"/>
              <a:t>Resource Addressing</a:t>
            </a:r>
          </a:p>
        </p:txBody>
      </p:sp>
      <p:sp>
        <p:nvSpPr>
          <p:cNvPr id="4" name="Text Placeholder 3">
            <a:extLst>
              <a:ext uri="{FF2B5EF4-FFF2-40B4-BE49-F238E27FC236}">
                <a16:creationId xmlns:a16="http://schemas.microsoft.com/office/drawing/2014/main" id="{EE113D28-4398-3E4F-AB93-02F2E20A40D6}"/>
              </a:ext>
            </a:extLst>
          </p:cNvPr>
          <p:cNvSpPr>
            <a:spLocks noGrp="1"/>
          </p:cNvSpPr>
          <p:nvPr>
            <p:ph type="body" sz="quarter" idx="10"/>
          </p:nvPr>
        </p:nvSpPr>
        <p:spPr/>
        <p:txBody>
          <a:bodyPr/>
          <a:lstStyle/>
          <a:p>
            <a:r>
              <a:rPr lang="en-US" dirty="0"/>
              <a:t>https://</a:t>
            </a:r>
            <a:r>
              <a:rPr lang="en-US" dirty="0" err="1"/>
              <a:t>www.terraform.io</a:t>
            </a:r>
            <a:r>
              <a:rPr lang="en-US" dirty="0"/>
              <a:t>/docs/internals/resource-</a:t>
            </a:r>
            <a:r>
              <a:rPr lang="en-US" dirty="0" err="1"/>
              <a:t>addressing.html</a:t>
            </a:r>
            <a:endParaRPr lang="en-US" dirty="0"/>
          </a:p>
          <a:p>
            <a:endParaRPr lang="en-US" dirty="0"/>
          </a:p>
        </p:txBody>
      </p:sp>
    </p:spTree>
    <p:extLst>
      <p:ext uri="{BB962C8B-B14F-4D97-AF65-F5344CB8AC3E}">
        <p14:creationId xmlns:p14="http://schemas.microsoft.com/office/powerpoint/2010/main" val="757083412"/>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0D5CA7-AF94-4B46-BFE5-AC5EBE1DAF47}"/>
              </a:ext>
            </a:extLst>
          </p:cNvPr>
          <p:cNvPicPr>
            <a:picLocks noChangeAspect="1"/>
          </p:cNvPicPr>
          <p:nvPr/>
        </p:nvPicPr>
        <p:blipFill>
          <a:blip r:embed="rId3"/>
          <a:stretch>
            <a:fillRect/>
          </a:stretch>
        </p:blipFill>
        <p:spPr>
          <a:xfrm>
            <a:off x="1451869" y="5041899"/>
            <a:ext cx="17479121" cy="5002645"/>
          </a:xfrm>
          <a:prstGeom prst="rect">
            <a:avLst/>
          </a:prstGeom>
        </p:spPr>
      </p:pic>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a:t>
            </a:r>
            <a:r>
              <a:rPr lang="en-US" dirty="0" err="1"/>
              <a:t>init</a:t>
            </a:r>
            <a:r>
              <a:rPr lang="en-US" dirty="0"/>
              <a:t> [options] [DIR]</a:t>
            </a:r>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t>
            </a:r>
            <a:r>
              <a:rPr lang="en-US" dirty="0" err="1"/>
              <a:t>init</a:t>
            </a:r>
            <a:endParaRPr lang="en-US" dirty="0"/>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b="1" dirty="0"/>
              <a:t>https://</a:t>
            </a:r>
            <a:r>
              <a:rPr lang="en-US" b="1" dirty="0" err="1"/>
              <a:t>www.terraform.io</a:t>
            </a:r>
            <a:r>
              <a:rPr lang="en-US" b="1" dirty="0"/>
              <a:t>/docs/commands/</a:t>
            </a:r>
            <a:r>
              <a:rPr lang="en-US" b="1" dirty="0" err="1"/>
              <a:t>init.html</a:t>
            </a:r>
            <a:endParaRPr lang="en-US" b="1" dirty="0"/>
          </a:p>
        </p:txBody>
      </p:sp>
    </p:spTree>
    <p:extLst>
      <p:ext uri="{BB962C8B-B14F-4D97-AF65-F5344CB8AC3E}">
        <p14:creationId xmlns:p14="http://schemas.microsoft.com/office/powerpoint/2010/main" val="2936079035"/>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normAutofit/>
          </a:bodyPr>
          <a:lstStyle/>
          <a:p>
            <a:pPr marL="0" indent="0">
              <a:buNone/>
            </a:pPr>
            <a:r>
              <a:rPr lang="en-US" dirty="0"/>
              <a:t>Usage: terraform plan [options] [DIR-OR-PLAN]</a:t>
            </a:r>
          </a:p>
          <a:p>
            <a:pPr marL="0" indent="0">
              <a:buNone/>
            </a:pPr>
            <a:endParaRPr lang="en-US" dirty="0"/>
          </a:p>
          <a:p>
            <a:pPr marL="0" indent="0">
              <a:buNone/>
            </a:pPr>
            <a:r>
              <a:rPr lang="en-US" dirty="0"/>
              <a:t>Options:</a:t>
            </a:r>
          </a:p>
          <a:p>
            <a:pPr marL="0" indent="0">
              <a:buNone/>
            </a:pPr>
            <a:r>
              <a:rPr lang="en-US" dirty="0">
                <a:solidFill>
                  <a:srgbClr val="1E1E1E"/>
                </a:solidFill>
                <a:latin typeface="Menlo" panose="020B0609030804020204" pitchFamily="49" charset="0"/>
              </a:rPr>
              <a:t>-destroy 		If set, a plan will be generated to destroy 			all resources managed by the given 				configuration and state. </a:t>
            </a:r>
          </a:p>
          <a:p>
            <a:pPr marL="0" indent="0">
              <a:buNone/>
            </a:pPr>
            <a:endParaRPr lang="en-US" dirty="0">
              <a:solidFill>
                <a:srgbClr val="1E1E1E"/>
              </a:solidFill>
              <a:latin typeface="Menlo" panose="020B0609030804020204" pitchFamily="49" charset="0"/>
            </a:endParaRPr>
          </a:p>
          <a:p>
            <a:pPr marL="0" indent="0">
              <a:buNone/>
            </a:pPr>
            <a:r>
              <a:rPr lang="en-US" dirty="0">
                <a:solidFill>
                  <a:srgbClr val="1E1E1E"/>
                </a:solidFill>
                <a:latin typeface="Menlo" panose="020B0609030804020204" pitchFamily="49" charset="0"/>
              </a:rPr>
              <a:t>-parallelism=n Limit the number of concurrent operations. 			Defaults to 10. </a:t>
            </a:r>
          </a:p>
          <a:p>
            <a:pPr marL="0" indent="0">
              <a:buNone/>
            </a:pPr>
            <a:endParaRPr lang="en-US" dirty="0">
              <a:solidFill>
                <a:srgbClr val="1E1E1E"/>
              </a:solidFill>
              <a:latin typeface="Menlo" panose="020B0609030804020204" pitchFamily="49" charset="0"/>
            </a:endParaRPr>
          </a:p>
          <a:p>
            <a:pPr marL="0" indent="0">
              <a:buNone/>
            </a:pPr>
            <a:r>
              <a:rPr lang="en-US" dirty="0">
                <a:solidFill>
                  <a:srgbClr val="1E1E1E"/>
                </a:solidFill>
                <a:latin typeface="Menlo" panose="020B0609030804020204" pitchFamily="49" charset="0"/>
              </a:rPr>
              <a:t>-target=resource Resource to target.</a:t>
            </a: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plan</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plan.html</a:t>
            </a:r>
            <a:endParaRPr lang="en-US" dirty="0"/>
          </a:p>
        </p:txBody>
      </p:sp>
    </p:spTree>
    <p:extLst>
      <p:ext uri="{BB962C8B-B14F-4D97-AF65-F5344CB8AC3E}">
        <p14:creationId xmlns:p14="http://schemas.microsoft.com/office/powerpoint/2010/main" val="2533514423"/>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endParaRPr lang="en-US" dirty="0"/>
          </a:p>
          <a:p>
            <a:pPr marL="0" indent="0">
              <a:buNone/>
            </a:pPr>
            <a:r>
              <a:rPr lang="en-US" dirty="0"/>
              <a:t>Options:</a:t>
            </a:r>
          </a:p>
          <a:p>
            <a:pPr marL="0" indent="0">
              <a:buNone/>
            </a:pPr>
            <a:r>
              <a:rPr lang="en-US" dirty="0">
                <a:solidFill>
                  <a:srgbClr val="1E1E1E"/>
                </a:solidFill>
                <a:latin typeface="Menlo" panose="020B0609030804020204" pitchFamily="49" charset="0"/>
              </a:rPr>
              <a:t>-out=path 	Write a plan file to the given path. </a:t>
            </a:r>
          </a:p>
          <a:p>
            <a:pPr marL="0" indent="0">
              <a:buNone/>
            </a:pPr>
            <a:endParaRPr lang="en-US" dirty="0"/>
          </a:p>
          <a:p>
            <a:pPr marL="0" indent="0">
              <a:buNone/>
            </a:pPr>
            <a:r>
              <a:rPr lang="en-US" dirty="0">
                <a:solidFill>
                  <a:srgbClr val="1E1E1E"/>
                </a:solidFill>
                <a:latin typeface="Menlo" panose="020B0609030804020204" pitchFamily="49" charset="0"/>
              </a:rPr>
              <a:t>-</a:t>
            </a:r>
            <a:r>
              <a:rPr lang="en-US" dirty="0" err="1">
                <a:solidFill>
                  <a:srgbClr val="1E1E1E"/>
                </a:solidFill>
                <a:latin typeface="Menlo" panose="020B0609030804020204" pitchFamily="49" charset="0"/>
              </a:rPr>
              <a:t>var</a:t>
            </a:r>
            <a:r>
              <a:rPr lang="en-US" dirty="0">
                <a:solidFill>
                  <a:srgbClr val="1E1E1E"/>
                </a:solidFill>
                <a:latin typeface="Menlo" panose="020B0609030804020204" pitchFamily="49" charset="0"/>
              </a:rPr>
              <a:t> 'foo=bar' Set a variable in the Terraform 					configuration. This flag can be set 				multiple times. </a:t>
            </a:r>
          </a:p>
          <a:p>
            <a:pPr marL="0" indent="0">
              <a:buNone/>
            </a:pPr>
            <a:endParaRPr lang="en-US" dirty="0">
              <a:solidFill>
                <a:srgbClr val="1E1E1E"/>
              </a:solidFill>
              <a:latin typeface="Menlo" panose="020B0609030804020204" pitchFamily="49" charset="0"/>
            </a:endParaRPr>
          </a:p>
          <a:p>
            <a:pPr marL="0" indent="0">
              <a:buNone/>
            </a:pPr>
            <a:r>
              <a:rPr lang="en-US" dirty="0">
                <a:solidFill>
                  <a:srgbClr val="1E1E1E"/>
                </a:solidFill>
                <a:latin typeface="Menlo" panose="020B0609030804020204" pitchFamily="49" charset="0"/>
              </a:rPr>
              <a:t>-</a:t>
            </a:r>
            <a:r>
              <a:rPr lang="en-US" dirty="0" err="1">
                <a:solidFill>
                  <a:srgbClr val="1E1E1E"/>
                </a:solidFill>
                <a:latin typeface="Menlo" panose="020B0609030804020204" pitchFamily="49" charset="0"/>
              </a:rPr>
              <a:t>var</a:t>
            </a:r>
            <a:r>
              <a:rPr lang="en-US" dirty="0">
                <a:solidFill>
                  <a:srgbClr val="1E1E1E"/>
                </a:solidFill>
                <a:latin typeface="Menlo" panose="020B0609030804020204" pitchFamily="49" charset="0"/>
              </a:rPr>
              <a:t>-file=foo 	Set variables in the Terraform 					configuration from a file. </a:t>
            </a: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plan</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plan.html</a:t>
            </a:r>
            <a:endParaRPr lang="en-US" dirty="0"/>
          </a:p>
        </p:txBody>
      </p:sp>
    </p:spTree>
    <p:extLst>
      <p:ext uri="{BB962C8B-B14F-4D97-AF65-F5344CB8AC3E}">
        <p14:creationId xmlns:p14="http://schemas.microsoft.com/office/powerpoint/2010/main" val="2513987741"/>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apply [options] [DIR-OR-PLAN]</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apply</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apply.html</a:t>
            </a:r>
            <a:endParaRPr lang="en-US" dirty="0"/>
          </a:p>
        </p:txBody>
      </p:sp>
    </p:spTree>
    <p:extLst>
      <p:ext uri="{BB962C8B-B14F-4D97-AF65-F5344CB8AC3E}">
        <p14:creationId xmlns:p14="http://schemas.microsoft.com/office/powerpoint/2010/main" val="4254267250"/>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destroy [options] [DIR]</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destroy</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destroy.html</a:t>
            </a:r>
            <a:endParaRPr lang="en-US" dirty="0"/>
          </a:p>
        </p:txBody>
      </p:sp>
    </p:spTree>
    <p:extLst>
      <p:ext uri="{BB962C8B-B14F-4D97-AF65-F5344CB8AC3E}">
        <p14:creationId xmlns:p14="http://schemas.microsoft.com/office/powerpoint/2010/main" val="3919567314"/>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Rewrites all Terraform configuration files in the current working directory.</a:t>
            </a:r>
          </a:p>
          <a:p>
            <a:pPr marL="0" indent="0">
              <a:buNone/>
            </a:pPr>
            <a:endParaRPr lang="en-US" dirty="0"/>
          </a:p>
          <a:p>
            <a:pPr marL="0" indent="0">
              <a:buNone/>
            </a:pPr>
            <a:r>
              <a:rPr lang="en-US" dirty="0"/>
              <a:t>Usage: terraform </a:t>
            </a:r>
            <a:r>
              <a:rPr lang="en-US" dirty="0" err="1"/>
              <a:t>fmt</a:t>
            </a:r>
            <a:r>
              <a:rPr lang="en-US" dirty="0"/>
              <a:t> [options] [DIR]</a:t>
            </a:r>
          </a:p>
          <a:p>
            <a:pPr marL="0" indent="0">
              <a:buNone/>
            </a:pPr>
            <a:endParaRPr lang="en-US" dirty="0"/>
          </a:p>
          <a:p>
            <a:pPr marL="0" indent="0">
              <a:buNone/>
            </a:pPr>
            <a:r>
              <a:rPr lang="en-US" dirty="0"/>
              <a:t>Options:</a:t>
            </a:r>
          </a:p>
          <a:p>
            <a:pPr marL="0" indent="0">
              <a:buNone/>
            </a:pPr>
            <a:r>
              <a:rPr lang="en-US" dirty="0"/>
              <a:t>-check=false 	Check if the input is formatted. Exit status will be 0 			if all input is properly formatted and non-zero 				otherwise.</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t>
            </a:r>
            <a:r>
              <a:rPr lang="en-US" dirty="0" err="1"/>
              <a:t>fmt</a:t>
            </a:r>
            <a:endParaRPr lang="en-US" dirty="0"/>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fmt.html</a:t>
            </a:r>
            <a:endParaRPr lang="en-US" dirty="0"/>
          </a:p>
        </p:txBody>
      </p:sp>
    </p:spTree>
    <p:extLst>
      <p:ext uri="{BB962C8B-B14F-4D97-AF65-F5344CB8AC3E}">
        <p14:creationId xmlns:p14="http://schemas.microsoft.com/office/powerpoint/2010/main" val="4163445081"/>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validate [options] [</a:t>
            </a:r>
            <a:r>
              <a:rPr lang="en-US" dirty="0" err="1"/>
              <a:t>dir</a:t>
            </a:r>
            <a:r>
              <a:rPr lang="en-US" dirty="0"/>
              <a:t>]</a:t>
            </a:r>
          </a:p>
          <a:p>
            <a:pPr marL="0" indent="0">
              <a:buNone/>
            </a:pPr>
            <a:endParaRPr lang="en-US" dirty="0"/>
          </a:p>
          <a:p>
            <a:pPr marL="0" indent="0">
              <a:buNone/>
            </a:pPr>
            <a:r>
              <a:rPr lang="en-US" dirty="0"/>
              <a:t>Validate the terraform files in a directory. Validation includes a basic check of syntax as well as checking that all variables declared in the configuration are specified.</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validate</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validate.html</a:t>
            </a:r>
            <a:endParaRPr lang="en-US" dirty="0"/>
          </a:p>
        </p:txBody>
      </p:sp>
    </p:spTree>
    <p:extLst>
      <p:ext uri="{BB962C8B-B14F-4D97-AF65-F5344CB8AC3E}">
        <p14:creationId xmlns:p14="http://schemas.microsoft.com/office/powerpoint/2010/main" val="885630594"/>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refresh [options] [</a:t>
            </a:r>
            <a:r>
              <a:rPr lang="en-US" dirty="0" err="1"/>
              <a:t>dir</a:t>
            </a:r>
            <a:r>
              <a:rPr lang="en-US" dirty="0"/>
              <a:t>]</a:t>
            </a:r>
          </a:p>
          <a:p>
            <a:pPr marL="0" indent="0">
              <a:buNone/>
            </a:pPr>
            <a:endParaRPr lang="en-US" dirty="0"/>
          </a:p>
          <a:p>
            <a:pPr marL="0" indent="0">
              <a:buNone/>
            </a:pPr>
            <a:r>
              <a:rPr lang="en-US" dirty="0"/>
              <a:t>Update the state file of your infrastructure with metadata that matches the physical resources they are tracking.</a:t>
            </a:r>
          </a:p>
          <a:p>
            <a:pPr marL="0" indent="0">
              <a:buNone/>
            </a:pPr>
            <a:br>
              <a:rPr lang="en-US" dirty="0"/>
            </a:br>
            <a:r>
              <a:rPr lang="en-US" dirty="0"/>
              <a:t>This will not modify your infrastructure, but it can modify your state file to update metadata. This metadata might cause new changes to occur when you generate a plan or call apply next.</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refresh</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refresh.html</a:t>
            </a:r>
            <a:endParaRPr lang="en-US" dirty="0"/>
          </a:p>
        </p:txBody>
      </p:sp>
    </p:spTree>
    <p:extLst>
      <p:ext uri="{BB962C8B-B14F-4D97-AF65-F5344CB8AC3E}">
        <p14:creationId xmlns:p14="http://schemas.microsoft.com/office/powerpoint/2010/main" val="3280329395"/>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output [options] [NAME]</a:t>
            </a:r>
          </a:p>
          <a:p>
            <a:pPr marL="0" indent="0">
              <a:buNone/>
            </a:pPr>
            <a:endParaRPr lang="en-US" dirty="0"/>
          </a:p>
          <a:p>
            <a:pPr marL="0" indent="0">
              <a:buNone/>
            </a:pPr>
            <a:r>
              <a:rPr lang="en-US" dirty="0"/>
              <a:t>Options:</a:t>
            </a:r>
          </a:p>
          <a:p>
            <a:pPr marL="0" indent="0">
              <a:buNone/>
            </a:pPr>
            <a:r>
              <a:rPr lang="en-US" dirty="0"/>
              <a:t>-module=name 	If specified, returns the outputs for a specific 				module </a:t>
            </a:r>
          </a:p>
          <a:p>
            <a:pPr marL="0" indent="0">
              <a:buNone/>
            </a:pPr>
            <a:endParaRPr lang="en-US" dirty="0"/>
          </a:p>
          <a:p>
            <a:pPr marL="0" indent="0">
              <a:buNone/>
            </a:pPr>
            <a:r>
              <a:rPr lang="en-US" dirty="0"/>
              <a:t>-</a:t>
            </a:r>
            <a:r>
              <a:rPr lang="en-US" dirty="0" err="1"/>
              <a:t>json</a:t>
            </a:r>
            <a:r>
              <a:rPr lang="en-US" dirty="0"/>
              <a:t> 			If specified, machine readable output will be printed 			in JSON format</a:t>
            </a:r>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output</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output.html</a:t>
            </a:r>
            <a:endParaRPr lang="en-US" dirty="0"/>
          </a:p>
        </p:txBody>
      </p:sp>
    </p:spTree>
    <p:extLst>
      <p:ext uri="{BB962C8B-B14F-4D97-AF65-F5344CB8AC3E}">
        <p14:creationId xmlns:p14="http://schemas.microsoft.com/office/powerpoint/2010/main" val="118982427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6408DC-AE6D-C549-BBCF-15FF3776AD01}"/>
              </a:ext>
            </a:extLst>
          </p:cNvPr>
          <p:cNvSpPr>
            <a:spLocks noGrp="1"/>
          </p:cNvSpPr>
          <p:nvPr>
            <p:ph type="body" idx="1"/>
          </p:nvPr>
        </p:nvSpPr>
        <p:spPr/>
        <p:txBody>
          <a:bodyPr/>
          <a:lstStyle/>
          <a:p>
            <a:r>
              <a:rPr lang="en-US" dirty="0"/>
              <a:t>Provide a codified workflow to create infrastructure</a:t>
            </a:r>
          </a:p>
          <a:p>
            <a:endParaRPr lang="en-US" dirty="0"/>
          </a:p>
          <a:p>
            <a:r>
              <a:rPr lang="en-US" dirty="0"/>
              <a:t>Expose a workflow for managing updates to existing infrastructure</a:t>
            </a:r>
          </a:p>
          <a:p>
            <a:endParaRPr lang="en-US" dirty="0"/>
          </a:p>
          <a:p>
            <a:r>
              <a:rPr lang="en-US" dirty="0"/>
              <a:t>Integrate with application code workflows (</a:t>
            </a:r>
            <a:r>
              <a:rPr lang="en-US" dirty="0" err="1"/>
              <a:t>Git</a:t>
            </a:r>
            <a:r>
              <a:rPr lang="en-US" dirty="0"/>
              <a:t>, SCM, Code Review)</a:t>
            </a:r>
          </a:p>
          <a:p>
            <a:endParaRPr lang="en-US" dirty="0"/>
          </a:p>
          <a:p>
            <a:r>
              <a:rPr lang="en-US" dirty="0"/>
              <a:t>Provide modular, sharable components for separation of concerns</a:t>
            </a:r>
          </a:p>
        </p:txBody>
      </p:sp>
      <p:sp>
        <p:nvSpPr>
          <p:cNvPr id="4" name="Title 3">
            <a:extLst>
              <a:ext uri="{FF2B5EF4-FFF2-40B4-BE49-F238E27FC236}">
                <a16:creationId xmlns:a16="http://schemas.microsoft.com/office/drawing/2014/main" id="{3049A7C6-2AB4-BB4C-BDBE-D3201B4D014B}"/>
              </a:ext>
            </a:extLst>
          </p:cNvPr>
          <p:cNvSpPr>
            <a:spLocks noGrp="1"/>
          </p:cNvSpPr>
          <p:nvPr>
            <p:ph type="title"/>
          </p:nvPr>
        </p:nvSpPr>
        <p:spPr/>
        <p:txBody>
          <a:bodyPr/>
          <a:lstStyle/>
          <a:p>
            <a:r>
              <a:rPr lang="en-US" dirty="0"/>
              <a:t>Infrastructure as Code</a:t>
            </a:r>
          </a:p>
        </p:txBody>
      </p:sp>
    </p:spTree>
    <p:extLst>
      <p:ext uri="{BB962C8B-B14F-4D97-AF65-F5344CB8AC3E}">
        <p14:creationId xmlns:p14="http://schemas.microsoft.com/office/powerpoint/2010/main" val="3680914726"/>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Creates an interactive console for interacting with Terraform.</a:t>
            </a:r>
          </a:p>
          <a:p>
            <a:pPr marL="0" indent="0">
              <a:buNone/>
            </a:pPr>
            <a:endParaRPr lang="en-US" dirty="0"/>
          </a:p>
          <a:p>
            <a:pPr marL="0" indent="0">
              <a:buNone/>
            </a:pPr>
            <a:r>
              <a:rPr lang="en-US" dirty="0"/>
              <a:t>Useful for experimenting with interpolations </a:t>
            </a:r>
          </a:p>
          <a:p>
            <a:pPr marL="0" indent="0">
              <a:buNone/>
            </a:pPr>
            <a:r>
              <a:rPr lang="en-US" dirty="0"/>
              <a:t>and interacting with Terraform state.</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console</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console.html</a:t>
            </a:r>
            <a:endParaRPr lang="en-US" dirty="0"/>
          </a:p>
        </p:txBody>
      </p:sp>
      <p:pic>
        <p:nvPicPr>
          <p:cNvPr id="5" name="Picture 4">
            <a:extLst>
              <a:ext uri="{FF2B5EF4-FFF2-40B4-BE49-F238E27FC236}">
                <a16:creationId xmlns:a16="http://schemas.microsoft.com/office/drawing/2014/main" id="{0C5B6CDC-D517-C24C-A019-A47960E25ABA}"/>
              </a:ext>
            </a:extLst>
          </p:cNvPr>
          <p:cNvPicPr>
            <a:picLocks noChangeAspect="1"/>
          </p:cNvPicPr>
          <p:nvPr/>
        </p:nvPicPr>
        <p:blipFill>
          <a:blip r:embed="rId3"/>
          <a:stretch>
            <a:fillRect/>
          </a:stretch>
        </p:blipFill>
        <p:spPr>
          <a:xfrm>
            <a:off x="1451869" y="7300883"/>
            <a:ext cx="13378001" cy="4611255"/>
          </a:xfrm>
          <a:prstGeom prst="rect">
            <a:avLst/>
          </a:prstGeom>
        </p:spPr>
      </p:pic>
    </p:spTree>
    <p:extLst>
      <p:ext uri="{BB962C8B-B14F-4D97-AF65-F5344CB8AC3E}">
        <p14:creationId xmlns:p14="http://schemas.microsoft.com/office/powerpoint/2010/main" val="3597026736"/>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graph [options] [DIR]</a:t>
            </a:r>
          </a:p>
          <a:p>
            <a:pPr marL="0" indent="0">
              <a:buNone/>
            </a:pPr>
            <a:endParaRPr lang="en-US" dirty="0"/>
          </a:p>
          <a:p>
            <a:pPr marL="0" indent="0">
              <a:buNone/>
            </a:pPr>
            <a:r>
              <a:rPr lang="en-US" dirty="0"/>
              <a:t>Outputs the visual execution graph of Terraform resources according to configuration files in DIR (or the current directory if omitted).</a:t>
            </a:r>
          </a:p>
          <a:p>
            <a:pPr marL="0" indent="0">
              <a:buNone/>
            </a:pPr>
            <a:endParaRPr lang="en-US" dirty="0"/>
          </a:p>
          <a:p>
            <a:pPr marL="0" indent="0">
              <a:buNone/>
            </a:pPr>
            <a:r>
              <a:rPr lang="en-US" dirty="0"/>
              <a:t>The graph is outputted in DOT format. </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graph</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graph.html</a:t>
            </a:r>
            <a:endParaRPr lang="en-US" dirty="0"/>
          </a:p>
        </p:txBody>
      </p:sp>
    </p:spTree>
    <p:extLst>
      <p:ext uri="{BB962C8B-B14F-4D97-AF65-F5344CB8AC3E}">
        <p14:creationId xmlns:p14="http://schemas.microsoft.com/office/powerpoint/2010/main" val="3674845059"/>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spcBef>
                <a:spcPts val="0"/>
              </a:spcBef>
              <a:buNone/>
            </a:pPr>
            <a:r>
              <a:rPr lang="en-US" dirty="0">
                <a:solidFill>
                  <a:srgbClr val="A31515"/>
                </a:solidFill>
                <a:latin typeface="Menlo" panose="020B0609030804020204" pitchFamily="49" charset="0"/>
                <a:ea typeface="Times New Roman" panose="02020603050405020304" pitchFamily="18" charset="0"/>
              </a:rPr>
              <a:t>terraform graph | </a:t>
            </a:r>
          </a:p>
          <a:p>
            <a:pPr marL="0" indent="0">
              <a:spcBef>
                <a:spcPts val="0"/>
              </a:spcBef>
              <a:buNone/>
            </a:pPr>
            <a:r>
              <a:rPr lang="en-US" dirty="0">
                <a:solidFill>
                  <a:srgbClr val="A31515"/>
                </a:solidFill>
                <a:latin typeface="Menlo" panose="020B0609030804020204" pitchFamily="49" charset="0"/>
                <a:ea typeface="Times New Roman" panose="02020603050405020304" pitchFamily="18" charset="0"/>
              </a:rPr>
              <a:t>dot -</a:t>
            </a:r>
            <a:r>
              <a:rPr lang="en-US" dirty="0" err="1">
                <a:solidFill>
                  <a:srgbClr val="A31515"/>
                </a:solidFill>
                <a:latin typeface="Menlo" panose="020B0609030804020204" pitchFamily="49" charset="0"/>
                <a:ea typeface="Times New Roman" panose="02020603050405020304" pitchFamily="18" charset="0"/>
              </a:rPr>
              <a:t>Tsvg</a:t>
            </a:r>
            <a:r>
              <a:rPr lang="en-US" dirty="0">
                <a:solidFill>
                  <a:srgbClr val="A31515"/>
                </a:solidFill>
                <a:latin typeface="Menlo" panose="020B0609030804020204" pitchFamily="49" charset="0"/>
                <a:ea typeface="Times New Roman" panose="02020603050405020304" pitchFamily="18" charset="0"/>
              </a:rPr>
              <a:t> &gt; </a:t>
            </a:r>
            <a:r>
              <a:rPr lang="en-US" dirty="0" err="1">
                <a:solidFill>
                  <a:srgbClr val="A31515"/>
                </a:solidFill>
                <a:latin typeface="Menlo" panose="020B0609030804020204" pitchFamily="49" charset="0"/>
                <a:ea typeface="Times New Roman" panose="02020603050405020304" pitchFamily="18" charset="0"/>
              </a:rPr>
              <a:t>graph.svg</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graph</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graph.html</a:t>
            </a:r>
            <a:endParaRPr lang="en-US" dirty="0"/>
          </a:p>
        </p:txBody>
      </p:sp>
      <p:pic>
        <p:nvPicPr>
          <p:cNvPr id="5" name="Picture 4">
            <a:extLst>
              <a:ext uri="{FF2B5EF4-FFF2-40B4-BE49-F238E27FC236}">
                <a16:creationId xmlns:a16="http://schemas.microsoft.com/office/drawing/2014/main" id="{BCB43492-3D32-FD4C-8B2E-FD976F2044AD}"/>
              </a:ext>
            </a:extLst>
          </p:cNvPr>
          <p:cNvPicPr>
            <a:picLocks noChangeAspect="1"/>
          </p:cNvPicPr>
          <p:nvPr/>
        </p:nvPicPr>
        <p:blipFill>
          <a:blip r:embed="rId2"/>
          <a:stretch>
            <a:fillRect/>
          </a:stretch>
        </p:blipFill>
        <p:spPr>
          <a:xfrm>
            <a:off x="11815041" y="2251364"/>
            <a:ext cx="11671300" cy="9601200"/>
          </a:xfrm>
          <a:prstGeom prst="rect">
            <a:avLst/>
          </a:prstGeom>
        </p:spPr>
      </p:pic>
    </p:spTree>
    <p:extLst>
      <p:ext uri="{BB962C8B-B14F-4D97-AF65-F5344CB8AC3E}">
        <p14:creationId xmlns:p14="http://schemas.microsoft.com/office/powerpoint/2010/main" val="442240528"/>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8814E5-C641-DD43-95F3-AB13FFA8CC61}"/>
              </a:ext>
            </a:extLst>
          </p:cNvPr>
          <p:cNvSpPr>
            <a:spLocks noGrp="1"/>
          </p:cNvSpPr>
          <p:nvPr>
            <p:ph type="body" idx="1"/>
          </p:nvPr>
        </p:nvSpPr>
        <p:spPr/>
        <p:txBody>
          <a:bodyPr/>
          <a:lstStyle/>
          <a:p>
            <a:r>
              <a:rPr lang="en-US" dirty="0"/>
              <a:t>- state (list, mv, pull, push, </a:t>
            </a:r>
            <a:r>
              <a:rPr lang="en-US" dirty="0" err="1"/>
              <a:t>rm</a:t>
            </a:r>
            <a:r>
              <a:rPr lang="en-US" dirty="0"/>
              <a:t>, show)</a:t>
            </a:r>
          </a:p>
          <a:p>
            <a:r>
              <a:rPr lang="en-US" dirty="0"/>
              <a:t>- import</a:t>
            </a:r>
          </a:p>
          <a:p>
            <a:r>
              <a:rPr lang="en-US" dirty="0"/>
              <a:t>- taint/</a:t>
            </a:r>
            <a:r>
              <a:rPr lang="en-US" dirty="0" err="1"/>
              <a:t>untaint</a:t>
            </a:r>
            <a:endParaRPr lang="en-US" dirty="0"/>
          </a:p>
          <a:p>
            <a:endParaRPr lang="en-US" dirty="0"/>
          </a:p>
        </p:txBody>
      </p:sp>
      <p:sp>
        <p:nvSpPr>
          <p:cNvPr id="3" name="Title 2">
            <a:extLst>
              <a:ext uri="{FF2B5EF4-FFF2-40B4-BE49-F238E27FC236}">
                <a16:creationId xmlns:a16="http://schemas.microsoft.com/office/drawing/2014/main" id="{1453C011-82E5-6D43-9F8D-8A50BDF1247C}"/>
              </a:ext>
            </a:extLst>
          </p:cNvPr>
          <p:cNvSpPr>
            <a:spLocks noGrp="1"/>
          </p:cNvSpPr>
          <p:nvPr>
            <p:ph type="title"/>
          </p:nvPr>
        </p:nvSpPr>
        <p:spPr/>
        <p:txBody>
          <a:bodyPr/>
          <a:lstStyle/>
          <a:p>
            <a:r>
              <a:rPr lang="en-US" dirty="0"/>
              <a:t>Advanced Commands</a:t>
            </a:r>
          </a:p>
        </p:txBody>
      </p:sp>
      <p:sp>
        <p:nvSpPr>
          <p:cNvPr id="4" name="Text Placeholder 3">
            <a:extLst>
              <a:ext uri="{FF2B5EF4-FFF2-40B4-BE49-F238E27FC236}">
                <a16:creationId xmlns:a16="http://schemas.microsoft.com/office/drawing/2014/main" id="{0BFE4B51-D608-8F44-80FA-67B3A8CC4DA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73233802"/>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C2E25A-9959-CC45-915F-DDB1CCD4A5CB}"/>
              </a:ext>
            </a:extLst>
          </p:cNvPr>
          <p:cNvSpPr>
            <a:spLocks noGrp="1"/>
          </p:cNvSpPr>
          <p:nvPr>
            <p:ph type="body" idx="1"/>
          </p:nvPr>
        </p:nvSpPr>
        <p:spPr/>
        <p:txBody>
          <a:bodyPr/>
          <a:lstStyle/>
          <a:p>
            <a:pPr marL="0" indent="0">
              <a:buNone/>
            </a:pPr>
            <a:endParaRPr lang="en-US" dirty="0"/>
          </a:p>
          <a:p>
            <a:r>
              <a:rPr lang="en-US" dirty="0"/>
              <a:t>- root module - That is the current working directory when you run terraform apply or get, holding the Terraform configuration files. It is itself a valid module.</a:t>
            </a:r>
          </a:p>
          <a:p>
            <a:endParaRPr lang="en-US" dirty="0"/>
          </a:p>
          <a:p>
            <a:r>
              <a:rPr lang="en-US" dirty="0"/>
              <a:t>Variable scoping</a:t>
            </a:r>
          </a:p>
        </p:txBody>
      </p:sp>
      <p:sp>
        <p:nvSpPr>
          <p:cNvPr id="3" name="Title 2">
            <a:extLst>
              <a:ext uri="{FF2B5EF4-FFF2-40B4-BE49-F238E27FC236}">
                <a16:creationId xmlns:a16="http://schemas.microsoft.com/office/drawing/2014/main" id="{B4A3D108-6B0F-E846-B193-9C703BDA0038}"/>
              </a:ext>
            </a:extLst>
          </p:cNvPr>
          <p:cNvSpPr>
            <a:spLocks noGrp="1"/>
          </p:cNvSpPr>
          <p:nvPr>
            <p:ph type="title"/>
          </p:nvPr>
        </p:nvSpPr>
        <p:spPr/>
        <p:txBody>
          <a:bodyPr/>
          <a:lstStyle/>
          <a:p>
            <a:r>
              <a:rPr lang="en-US" dirty="0"/>
              <a:t>Modules</a:t>
            </a:r>
          </a:p>
        </p:txBody>
      </p:sp>
      <p:sp>
        <p:nvSpPr>
          <p:cNvPr id="4" name="Text Placeholder 3">
            <a:extLst>
              <a:ext uri="{FF2B5EF4-FFF2-40B4-BE49-F238E27FC236}">
                <a16:creationId xmlns:a16="http://schemas.microsoft.com/office/drawing/2014/main" id="{6FD2F7FB-409A-E443-BE0D-50887C62E18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36928846"/>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95846D-3C9A-1146-AFD1-ABE9E13B7B83}"/>
              </a:ext>
            </a:extLst>
          </p:cNvPr>
          <p:cNvSpPr>
            <a:spLocks noGrp="1"/>
          </p:cNvSpPr>
          <p:nvPr>
            <p:ph type="body" idx="1"/>
          </p:nvPr>
        </p:nvSpPr>
        <p:spPr/>
        <p:txBody>
          <a:bodyPr/>
          <a:lstStyle/>
          <a:p>
            <a:r>
              <a:rPr lang="en-US" dirty="0"/>
              <a:t>- Module Registries</a:t>
            </a:r>
          </a:p>
          <a:p>
            <a:r>
              <a:rPr lang="en-US" dirty="0"/>
              <a:t>- Public Registry </a:t>
            </a:r>
            <a:r>
              <a:rPr lang="en-US" u="sng" dirty="0"/>
              <a:t>[https://</a:t>
            </a:r>
            <a:r>
              <a:rPr lang="en-US" u="sng" dirty="0" err="1"/>
              <a:t>registry.terraform.io</a:t>
            </a:r>
            <a:r>
              <a:rPr lang="en-US" u="sng" dirty="0"/>
              <a:t>/](https://</a:t>
            </a:r>
            <a:r>
              <a:rPr lang="en-US" u="sng" dirty="0" err="1"/>
              <a:t>registry.terraform.io</a:t>
            </a:r>
            <a:r>
              <a:rPr lang="en-US" u="sng" dirty="0"/>
              <a:t>/)</a:t>
            </a:r>
            <a:endParaRPr lang="en-US" dirty="0"/>
          </a:p>
          <a:p>
            <a:r>
              <a:rPr lang="en-US" dirty="0"/>
              <a:t>- Private Registry, Terraform Enterprise </a:t>
            </a:r>
          </a:p>
          <a:p>
            <a:endParaRPr lang="en-US" dirty="0"/>
          </a:p>
        </p:txBody>
      </p:sp>
      <p:sp>
        <p:nvSpPr>
          <p:cNvPr id="3" name="Title 2">
            <a:extLst>
              <a:ext uri="{FF2B5EF4-FFF2-40B4-BE49-F238E27FC236}">
                <a16:creationId xmlns:a16="http://schemas.microsoft.com/office/drawing/2014/main" id="{6690BF60-6852-E24A-ACF8-8533F1540C33}"/>
              </a:ext>
            </a:extLst>
          </p:cNvPr>
          <p:cNvSpPr>
            <a:spLocks noGrp="1"/>
          </p:cNvSpPr>
          <p:nvPr>
            <p:ph type="title"/>
          </p:nvPr>
        </p:nvSpPr>
        <p:spPr/>
        <p:txBody>
          <a:bodyPr/>
          <a:lstStyle/>
          <a:p>
            <a:r>
              <a:rPr lang="en-US" dirty="0"/>
              <a:t>Module Registry</a:t>
            </a:r>
          </a:p>
        </p:txBody>
      </p:sp>
      <p:sp>
        <p:nvSpPr>
          <p:cNvPr id="4" name="Text Placeholder 3">
            <a:extLst>
              <a:ext uri="{FF2B5EF4-FFF2-40B4-BE49-F238E27FC236}">
                <a16:creationId xmlns:a16="http://schemas.microsoft.com/office/drawing/2014/main" id="{CBD312EC-30CA-1B46-A55B-4411D5A5A70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18393716"/>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7DDBDE-C940-BF45-8879-EDCF5A15DE7C}"/>
              </a:ext>
            </a:extLst>
          </p:cNvPr>
          <p:cNvSpPr>
            <a:spLocks noGrp="1"/>
          </p:cNvSpPr>
          <p:nvPr>
            <p:ph type="body" idx="1"/>
          </p:nvPr>
        </p:nvSpPr>
        <p:spPr/>
        <p:txBody>
          <a:bodyPr/>
          <a:lstStyle/>
          <a:p>
            <a:r>
              <a:rPr lang="en-US" dirty="0"/>
              <a:t>- source (no interpolation)</a:t>
            </a:r>
          </a:p>
          <a:p>
            <a:r>
              <a:rPr lang="en-US" dirty="0"/>
              <a:t>- version (registry)</a:t>
            </a:r>
          </a:p>
          <a:p>
            <a:r>
              <a:rPr lang="en-US" dirty="0"/>
              <a:t>- &lt;parameters&gt;</a:t>
            </a:r>
          </a:p>
          <a:p>
            <a:endParaRPr lang="en-US" dirty="0"/>
          </a:p>
        </p:txBody>
      </p:sp>
      <p:sp>
        <p:nvSpPr>
          <p:cNvPr id="3" name="Title 2">
            <a:extLst>
              <a:ext uri="{FF2B5EF4-FFF2-40B4-BE49-F238E27FC236}">
                <a16:creationId xmlns:a16="http://schemas.microsoft.com/office/drawing/2014/main" id="{222FC158-279F-4540-82EA-0E1F996F86F2}"/>
              </a:ext>
            </a:extLst>
          </p:cNvPr>
          <p:cNvSpPr>
            <a:spLocks noGrp="1"/>
          </p:cNvSpPr>
          <p:nvPr>
            <p:ph type="title"/>
          </p:nvPr>
        </p:nvSpPr>
        <p:spPr/>
        <p:txBody>
          <a:bodyPr/>
          <a:lstStyle/>
          <a:p>
            <a:r>
              <a:rPr lang="en-US" dirty="0"/>
              <a:t>Module Usage</a:t>
            </a:r>
          </a:p>
        </p:txBody>
      </p:sp>
      <p:sp>
        <p:nvSpPr>
          <p:cNvPr id="4" name="Text Placeholder 3">
            <a:extLst>
              <a:ext uri="{FF2B5EF4-FFF2-40B4-BE49-F238E27FC236}">
                <a16:creationId xmlns:a16="http://schemas.microsoft.com/office/drawing/2014/main" id="{5AFAC48F-F10B-4644-A1DE-F3B2C992D40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091683206"/>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72A089-E033-0340-8652-60DF22730E98}"/>
              </a:ext>
            </a:extLst>
          </p:cNvPr>
          <p:cNvSpPr>
            <a:spLocks noGrp="1"/>
          </p:cNvSpPr>
          <p:nvPr>
            <p:ph type="body" idx="1"/>
          </p:nvPr>
        </p:nvSpPr>
        <p:spPr/>
        <p:txBody>
          <a:bodyPr/>
          <a:lstStyle/>
          <a:p>
            <a:r>
              <a:rPr lang="en-US" dirty="0"/>
              <a:t>- local</a:t>
            </a:r>
          </a:p>
          <a:p>
            <a:r>
              <a:rPr lang="en-US" dirty="0"/>
              <a:t>- </a:t>
            </a:r>
            <a:r>
              <a:rPr lang="en-US" dirty="0" err="1"/>
              <a:t>github</a:t>
            </a:r>
            <a:endParaRPr lang="en-US" dirty="0"/>
          </a:p>
          <a:p>
            <a:r>
              <a:rPr lang="en-US" dirty="0"/>
              <a:t>- generic </a:t>
            </a:r>
            <a:r>
              <a:rPr lang="en-US" dirty="0" err="1"/>
              <a:t>git</a:t>
            </a:r>
            <a:r>
              <a:rPr lang="en-US" dirty="0"/>
              <a:t> repo</a:t>
            </a:r>
          </a:p>
          <a:p>
            <a:r>
              <a:rPr lang="en-US" dirty="0"/>
              <a:t>- </a:t>
            </a:r>
            <a:r>
              <a:rPr lang="en-US" dirty="0" err="1"/>
              <a:t>bitbucket</a:t>
            </a:r>
            <a:endParaRPr lang="en-US" dirty="0"/>
          </a:p>
          <a:p>
            <a:r>
              <a:rPr lang="en-US" dirty="0"/>
              <a:t>- http URLs</a:t>
            </a:r>
          </a:p>
          <a:p>
            <a:r>
              <a:rPr lang="en-US" dirty="0"/>
              <a:t>- private registries (support versioning)</a:t>
            </a:r>
          </a:p>
          <a:p>
            <a:endParaRPr lang="en-US" dirty="0"/>
          </a:p>
        </p:txBody>
      </p:sp>
      <p:sp>
        <p:nvSpPr>
          <p:cNvPr id="3" name="Title 2">
            <a:extLst>
              <a:ext uri="{FF2B5EF4-FFF2-40B4-BE49-F238E27FC236}">
                <a16:creationId xmlns:a16="http://schemas.microsoft.com/office/drawing/2014/main" id="{375E83CE-7839-194D-9537-9045C5AEA5A7}"/>
              </a:ext>
            </a:extLst>
          </p:cNvPr>
          <p:cNvSpPr>
            <a:spLocks noGrp="1"/>
          </p:cNvSpPr>
          <p:nvPr>
            <p:ph type="title"/>
          </p:nvPr>
        </p:nvSpPr>
        <p:spPr/>
        <p:txBody>
          <a:bodyPr/>
          <a:lstStyle/>
          <a:p>
            <a:r>
              <a:rPr lang="en-US" dirty="0"/>
              <a:t>Module Sources</a:t>
            </a:r>
          </a:p>
        </p:txBody>
      </p:sp>
      <p:sp>
        <p:nvSpPr>
          <p:cNvPr id="4" name="Text Placeholder 3">
            <a:extLst>
              <a:ext uri="{FF2B5EF4-FFF2-40B4-BE49-F238E27FC236}">
                <a16:creationId xmlns:a16="http://schemas.microsoft.com/office/drawing/2014/main" id="{68552EE7-C9E1-3842-9BE7-25555EA32E7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66522221"/>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pPr marL="0" indent="0">
              <a:buNone/>
            </a:pPr>
            <a:r>
              <a:rPr lang="en-US" dirty="0">
                <a:solidFill>
                  <a:schemeClr val="tx1"/>
                </a:solidFill>
              </a:rPr>
              <a:t>Using Modules</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Challenges 04 &amp; 05</a:t>
            </a:r>
          </a:p>
        </p:txBody>
      </p:sp>
    </p:spTree>
    <p:extLst>
      <p:ext uri="{BB962C8B-B14F-4D97-AF65-F5344CB8AC3E}">
        <p14:creationId xmlns:p14="http://schemas.microsoft.com/office/powerpoint/2010/main" val="4190233558"/>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 name="Shape 998"/>
          <p:cNvSpPr>
            <a:spLocks noGrp="1"/>
          </p:cNvSpPr>
          <p:nvPr>
            <p:ph type="title"/>
          </p:nvPr>
        </p:nvSpPr>
        <p:spPr>
          <a:prstGeom prst="rect">
            <a:avLst/>
          </a:prstGeom>
        </p:spPr>
        <p:txBody>
          <a:bodyPr/>
          <a:lstStyle>
            <a:lvl1pPr>
              <a:defRPr sz="6600" spc="-264"/>
            </a:lvl1pPr>
          </a:lstStyle>
          <a:p>
            <a:r>
              <a:t>Terraform Open Source and Terraform Enterprise</a:t>
            </a:r>
          </a:p>
        </p:txBody>
      </p:sp>
      <p:sp>
        <p:nvSpPr>
          <p:cNvPr id="999" name="Shape 999"/>
          <p:cNvSpPr/>
          <p:nvPr/>
        </p:nvSpPr>
        <p:spPr>
          <a:xfrm>
            <a:off x="10956692" y="8227416"/>
            <a:ext cx="3498053" cy="1259690"/>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00" name="Shape 1000"/>
          <p:cNvSpPr/>
          <p:nvPr/>
        </p:nvSpPr>
        <p:spPr>
          <a:xfrm>
            <a:off x="12705718" y="10783848"/>
            <a:ext cx="1" cy="299415"/>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1" name="Shape 1001"/>
          <p:cNvSpPr/>
          <p:nvPr/>
        </p:nvSpPr>
        <p:spPr>
          <a:xfrm>
            <a:off x="17094365" y="5200372"/>
            <a:ext cx="3498054" cy="3047661"/>
          </a:xfrm>
          <a:prstGeom prst="rect">
            <a:avLst/>
          </a:prstGeom>
          <a:solidFill>
            <a:schemeClr val="accent4">
              <a:lumOff val="9950"/>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Governance</a:t>
            </a:r>
          </a:p>
        </p:txBody>
      </p:sp>
      <p:sp>
        <p:nvSpPr>
          <p:cNvPr id="1002" name="Shape 1002"/>
          <p:cNvSpPr/>
          <p:nvPr/>
        </p:nvSpPr>
        <p:spPr>
          <a:xfrm>
            <a:off x="6262230"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3" name="Shape 1003"/>
          <p:cNvSpPr/>
          <p:nvPr/>
        </p:nvSpPr>
        <p:spPr>
          <a:xfrm>
            <a:off x="4625850" y="9468219"/>
            <a:ext cx="3498054"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57" name="Shape 1057"/>
          <p:cNvSpPr/>
          <p:nvPr/>
        </p:nvSpPr>
        <p:spPr>
          <a:xfrm>
            <a:off x="4614916" y="3767079"/>
            <a:ext cx="15791461" cy="57409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665" y="21539"/>
                  <a:pt x="15865" y="14339"/>
                  <a:pt x="21600" y="0"/>
                </a:cubicBezTo>
              </a:path>
            </a:pathLst>
          </a:custGeom>
          <a:ln w="25400">
            <a:solidFill>
              <a:srgbClr val="000000"/>
            </a:solidFill>
            <a:miter lim="400000"/>
          </a:ln>
        </p:spPr>
        <p:txBody>
          <a:bodyPr/>
          <a:lstStyle/>
          <a:p>
            <a:endParaRPr/>
          </a:p>
        </p:txBody>
      </p:sp>
      <p:sp>
        <p:nvSpPr>
          <p:cNvPr id="1005" name="Shape 1005"/>
          <p:cNvSpPr>
            <a:spLocks noGrp="1"/>
          </p:cNvSpPr>
          <p:nvPr>
            <p:ph type="sldNum" sz="quarter" idx="2"/>
          </p:nvPr>
        </p:nvSpPr>
        <p:spPr>
          <a:xfrm>
            <a:off x="23589351" y="12945582"/>
            <a:ext cx="385724" cy="4851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89</a:t>
            </a:fld>
            <a:endParaRPr/>
          </a:p>
        </p:txBody>
      </p:sp>
      <p:sp>
        <p:nvSpPr>
          <p:cNvPr id="1006" name="Shape 1006"/>
          <p:cNvSpPr/>
          <p:nvPr/>
        </p:nvSpPr>
        <p:spPr>
          <a:xfrm flipH="1">
            <a:off x="4644901" y="4435971"/>
            <a:ext cx="1" cy="6287185"/>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7" name="Shape 1007"/>
          <p:cNvSpPr/>
          <p:nvPr/>
        </p:nvSpPr>
        <p:spPr>
          <a:xfrm>
            <a:off x="4644900" y="10735492"/>
            <a:ext cx="16873100" cy="1"/>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8" name="Shape 1008"/>
          <p:cNvSpPr/>
          <p:nvPr/>
        </p:nvSpPr>
        <p:spPr>
          <a:xfrm>
            <a:off x="4493221" y="11180403"/>
            <a:ext cx="3472406"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Individuals use</a:t>
            </a:r>
          </a:p>
          <a:p>
            <a:pPr algn="ctr">
              <a:lnSpc>
                <a:spcPct val="100000"/>
              </a:lnSpc>
              <a:spcBef>
                <a:spcPts val="0"/>
              </a:spcBef>
              <a:defRPr sz="2600">
                <a:solidFill>
                  <a:srgbClr val="44546A"/>
                </a:solidFill>
                <a:latin typeface="Verdana"/>
                <a:ea typeface="Verdana"/>
                <a:cs typeface="Verdana"/>
                <a:sym typeface="Verdana"/>
              </a:defRPr>
            </a:pPr>
            <a:r>
              <a:t>OSS</a:t>
            </a:r>
          </a:p>
        </p:txBody>
      </p:sp>
      <p:sp>
        <p:nvSpPr>
          <p:cNvPr id="1009" name="Shape 1009"/>
          <p:cNvSpPr/>
          <p:nvPr/>
        </p:nvSpPr>
        <p:spPr>
          <a:xfrm>
            <a:off x="11421594" y="11180403"/>
            <a:ext cx="2568729"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Teams use</a:t>
            </a:r>
          </a:p>
          <a:p>
            <a:pPr algn="ctr">
              <a:lnSpc>
                <a:spcPct val="100000"/>
              </a:lnSpc>
              <a:spcBef>
                <a:spcPts val="0"/>
              </a:spcBef>
              <a:defRPr sz="2600">
                <a:solidFill>
                  <a:srgbClr val="44546A"/>
                </a:solidFill>
                <a:latin typeface="Verdana"/>
                <a:ea typeface="Verdana"/>
                <a:cs typeface="Verdana"/>
                <a:sym typeface="Verdana"/>
              </a:defRPr>
            </a:pPr>
            <a:r>
              <a:t>Pro</a:t>
            </a:r>
          </a:p>
        </p:txBody>
      </p:sp>
      <p:sp>
        <p:nvSpPr>
          <p:cNvPr id="1010" name="Shape 1010"/>
          <p:cNvSpPr/>
          <p:nvPr/>
        </p:nvSpPr>
        <p:spPr>
          <a:xfrm>
            <a:off x="16936608" y="11180403"/>
            <a:ext cx="3790033" cy="9423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Organizations use</a:t>
            </a:r>
          </a:p>
          <a:p>
            <a:pPr algn="ctr">
              <a:lnSpc>
                <a:spcPct val="100000"/>
              </a:lnSpc>
              <a:spcBef>
                <a:spcPts val="0"/>
              </a:spcBef>
              <a:defRPr sz="2600">
                <a:solidFill>
                  <a:srgbClr val="44546A"/>
                </a:solidFill>
                <a:latin typeface="Verdana"/>
                <a:ea typeface="Verdana"/>
                <a:cs typeface="Verdana"/>
                <a:sym typeface="Verdana"/>
              </a:defRPr>
            </a:pPr>
            <a:r>
              <a:t>Premium</a:t>
            </a:r>
          </a:p>
        </p:txBody>
      </p:sp>
      <p:sp>
        <p:nvSpPr>
          <p:cNvPr id="1011" name="Shape 1011"/>
          <p:cNvSpPr/>
          <p:nvPr/>
        </p:nvSpPr>
        <p:spPr>
          <a:xfrm rot="16200000">
            <a:off x="1369683" y="7121474"/>
            <a:ext cx="4915853" cy="7391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200" b="0">
                <a:solidFill>
                  <a:srgbClr val="535353"/>
                </a:solidFill>
              </a:defRPr>
            </a:lvl1pPr>
          </a:lstStyle>
          <a:p>
            <a:r>
              <a:t>Organizational Complexity</a:t>
            </a:r>
          </a:p>
        </p:txBody>
      </p:sp>
      <p:sp>
        <p:nvSpPr>
          <p:cNvPr id="1012" name="Shape 1012"/>
          <p:cNvSpPr/>
          <p:nvPr/>
        </p:nvSpPr>
        <p:spPr>
          <a:xfrm>
            <a:off x="12586801" y="8111073"/>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3" name="Shape 1013"/>
          <p:cNvSpPr/>
          <p:nvPr/>
        </p:nvSpPr>
        <p:spPr>
          <a:xfrm>
            <a:off x="6128773" y="9339182"/>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4" name="Shape 1014"/>
          <p:cNvSpPr/>
          <p:nvPr/>
        </p:nvSpPr>
        <p:spPr>
          <a:xfrm>
            <a:off x="10956692" y="9488950"/>
            <a:ext cx="3498053"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5" name="Shape 1015"/>
          <p:cNvSpPr/>
          <p:nvPr/>
        </p:nvSpPr>
        <p:spPr>
          <a:xfrm>
            <a:off x="17094365" y="9494853"/>
            <a:ext cx="3498054" cy="1259690"/>
          </a:xfrm>
          <a:prstGeom prst="rect">
            <a:avLst/>
          </a:prstGeom>
          <a:solidFill>
            <a:schemeClr val="accent4">
              <a:satOff val="-25198"/>
              <a:lumOff val="-12039"/>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6" name="Shape 1016"/>
          <p:cNvSpPr/>
          <p:nvPr/>
        </p:nvSpPr>
        <p:spPr>
          <a:xfrm>
            <a:off x="18843391"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17" name="Shape 1017"/>
          <p:cNvSpPr/>
          <p:nvPr/>
        </p:nvSpPr>
        <p:spPr>
          <a:xfrm>
            <a:off x="18712707" y="4999171"/>
            <a:ext cx="237836" cy="237835"/>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8" name="Shape 1018"/>
          <p:cNvSpPr/>
          <p:nvPr/>
        </p:nvSpPr>
        <p:spPr>
          <a:xfrm>
            <a:off x="17094365" y="8246019"/>
            <a:ext cx="3498054" cy="1259690"/>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19" name="Shape 1019"/>
          <p:cNvSpPr/>
          <p:nvPr/>
        </p:nvSpPr>
        <p:spPr>
          <a:xfrm>
            <a:off x="1451869" y="2053169"/>
            <a:ext cx="22286166" cy="1494172"/>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lstStyle>
            <a:lvl1pPr defTabSz="2438400">
              <a:lnSpc>
                <a:spcPct val="90000"/>
              </a:lnSpc>
              <a:spcBef>
                <a:spcPts val="2300"/>
              </a:spcBef>
              <a:defRPr sz="4200" i="1">
                <a:solidFill>
                  <a:schemeClr val="accent1"/>
                </a:solidFill>
                <a:latin typeface="Verdana"/>
                <a:ea typeface="Verdana"/>
                <a:cs typeface="Verdana"/>
                <a:sym typeface="Verdana"/>
              </a:defRPr>
            </a:lvl1pPr>
          </a:lstStyle>
          <a:p>
            <a:r>
              <a:t>OSS for technical complexity &amp; Enterprise for organizational complexity</a:t>
            </a:r>
          </a:p>
        </p:txBody>
      </p:sp>
      <p:grpSp>
        <p:nvGrpSpPr>
          <p:cNvPr id="1022" name="Group 1022"/>
          <p:cNvGrpSpPr/>
          <p:nvPr/>
        </p:nvGrpSpPr>
        <p:grpSpPr>
          <a:xfrm>
            <a:off x="5921681" y="12178682"/>
            <a:ext cx="681098" cy="786684"/>
            <a:chOff x="0" y="0"/>
            <a:chExt cx="681096" cy="786682"/>
          </a:xfrm>
        </p:grpSpPr>
        <p:sp>
          <p:nvSpPr>
            <p:cNvPr id="1020" name="Shape 102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1" name="Shape 1021"/>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2" name="Group 1032"/>
          <p:cNvGrpSpPr/>
          <p:nvPr/>
        </p:nvGrpSpPr>
        <p:grpSpPr>
          <a:xfrm>
            <a:off x="11641343" y="12178682"/>
            <a:ext cx="2128751" cy="786684"/>
            <a:chOff x="0" y="0"/>
            <a:chExt cx="2128749" cy="786682"/>
          </a:xfrm>
        </p:grpSpPr>
        <p:grpSp>
          <p:nvGrpSpPr>
            <p:cNvPr id="1025" name="Group 1025"/>
            <p:cNvGrpSpPr/>
            <p:nvPr/>
          </p:nvGrpSpPr>
          <p:grpSpPr>
            <a:xfrm>
              <a:off x="0" y="0"/>
              <a:ext cx="681097" cy="786683"/>
              <a:chOff x="0" y="0"/>
              <a:chExt cx="681096" cy="786682"/>
            </a:xfrm>
          </p:grpSpPr>
          <p:sp>
            <p:nvSpPr>
              <p:cNvPr id="1023" name="Shape 102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4" name="Shape 102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28" name="Group 1028"/>
            <p:cNvGrpSpPr/>
            <p:nvPr/>
          </p:nvGrpSpPr>
          <p:grpSpPr>
            <a:xfrm>
              <a:off x="736600" y="0"/>
              <a:ext cx="681097" cy="786683"/>
              <a:chOff x="0" y="0"/>
              <a:chExt cx="681096" cy="786682"/>
            </a:xfrm>
          </p:grpSpPr>
          <p:sp>
            <p:nvSpPr>
              <p:cNvPr id="1026" name="Shape 102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7" name="Shape 102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1" name="Group 1031"/>
            <p:cNvGrpSpPr/>
            <p:nvPr/>
          </p:nvGrpSpPr>
          <p:grpSpPr>
            <a:xfrm>
              <a:off x="1447652" y="0"/>
              <a:ext cx="681098" cy="786683"/>
              <a:chOff x="0" y="0"/>
              <a:chExt cx="681096" cy="786682"/>
            </a:xfrm>
          </p:grpSpPr>
          <p:sp>
            <p:nvSpPr>
              <p:cNvPr id="1029" name="Shape 10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0" name="Shape 103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42" name="Group 1042"/>
          <p:cNvGrpSpPr/>
          <p:nvPr/>
        </p:nvGrpSpPr>
        <p:grpSpPr>
          <a:xfrm>
            <a:off x="17067817" y="12178682"/>
            <a:ext cx="1497176" cy="553285"/>
            <a:chOff x="0" y="0"/>
            <a:chExt cx="1497175" cy="553283"/>
          </a:xfrm>
        </p:grpSpPr>
        <p:grpSp>
          <p:nvGrpSpPr>
            <p:cNvPr id="1035" name="Group 1035"/>
            <p:cNvGrpSpPr/>
            <p:nvPr/>
          </p:nvGrpSpPr>
          <p:grpSpPr>
            <a:xfrm>
              <a:off x="0" y="-1"/>
              <a:ext cx="479024" cy="553285"/>
              <a:chOff x="0" y="0"/>
              <a:chExt cx="479023" cy="553283"/>
            </a:xfrm>
          </p:grpSpPr>
          <p:sp>
            <p:nvSpPr>
              <p:cNvPr id="1033" name="Shape 103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4" name="Shape 103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8" name="Group 1038"/>
            <p:cNvGrpSpPr/>
            <p:nvPr/>
          </p:nvGrpSpPr>
          <p:grpSpPr>
            <a:xfrm>
              <a:off x="518059" y="-1"/>
              <a:ext cx="479025" cy="553285"/>
              <a:chOff x="0" y="0"/>
              <a:chExt cx="479023" cy="553283"/>
            </a:xfrm>
          </p:grpSpPr>
          <p:sp>
            <p:nvSpPr>
              <p:cNvPr id="1036" name="Shape 103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7" name="Shape 103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1" name="Group 1041"/>
            <p:cNvGrpSpPr/>
            <p:nvPr/>
          </p:nvGrpSpPr>
          <p:grpSpPr>
            <a:xfrm>
              <a:off x="1018151" y="-1"/>
              <a:ext cx="479025" cy="553285"/>
              <a:chOff x="0" y="0"/>
              <a:chExt cx="479023" cy="553283"/>
            </a:xfrm>
          </p:grpSpPr>
          <p:sp>
            <p:nvSpPr>
              <p:cNvPr id="1039" name="Shape 103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0" name="Shape 104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52" name="Group 1052"/>
          <p:cNvGrpSpPr/>
          <p:nvPr/>
        </p:nvGrpSpPr>
        <p:grpSpPr>
          <a:xfrm>
            <a:off x="19074417" y="12178682"/>
            <a:ext cx="1497176" cy="553285"/>
            <a:chOff x="0" y="0"/>
            <a:chExt cx="1497175" cy="553283"/>
          </a:xfrm>
        </p:grpSpPr>
        <p:grpSp>
          <p:nvGrpSpPr>
            <p:cNvPr id="1045" name="Group 1045"/>
            <p:cNvGrpSpPr/>
            <p:nvPr/>
          </p:nvGrpSpPr>
          <p:grpSpPr>
            <a:xfrm>
              <a:off x="0" y="-1"/>
              <a:ext cx="479024" cy="553285"/>
              <a:chOff x="0" y="0"/>
              <a:chExt cx="479023" cy="553283"/>
            </a:xfrm>
          </p:grpSpPr>
          <p:sp>
            <p:nvSpPr>
              <p:cNvPr id="1043" name="Shape 104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4" name="Shape 104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8" name="Group 1048"/>
            <p:cNvGrpSpPr/>
            <p:nvPr/>
          </p:nvGrpSpPr>
          <p:grpSpPr>
            <a:xfrm>
              <a:off x="518059" y="-1"/>
              <a:ext cx="479025" cy="553285"/>
              <a:chOff x="0" y="0"/>
              <a:chExt cx="479023" cy="553283"/>
            </a:xfrm>
          </p:grpSpPr>
          <p:sp>
            <p:nvSpPr>
              <p:cNvPr id="1046" name="Shape 104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7" name="Shape 104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51" name="Group 1051"/>
            <p:cNvGrpSpPr/>
            <p:nvPr/>
          </p:nvGrpSpPr>
          <p:grpSpPr>
            <a:xfrm>
              <a:off x="1018151" y="-1"/>
              <a:ext cx="479025" cy="553285"/>
              <a:chOff x="0" y="0"/>
              <a:chExt cx="479023" cy="553283"/>
            </a:xfrm>
          </p:grpSpPr>
          <p:sp>
            <p:nvSpPr>
              <p:cNvPr id="1049" name="Shape 104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50" name="Shape 105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sp>
        <p:nvSpPr>
          <p:cNvPr id="1053" name="Shape 1053"/>
          <p:cNvSpPr/>
          <p:nvPr/>
        </p:nvSpPr>
        <p:spPr>
          <a:xfrm>
            <a:off x="14450294" y="8223405"/>
            <a:ext cx="993014" cy="2527301"/>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4" name="Shape 1054"/>
          <p:cNvSpPr/>
          <p:nvPr/>
        </p:nvSpPr>
        <p:spPr>
          <a:xfrm>
            <a:off x="20557979" y="5200372"/>
            <a:ext cx="993014" cy="5550334"/>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5" name="Shape 1055"/>
          <p:cNvSpPr/>
          <p:nvPr/>
        </p:nvSpPr>
        <p:spPr>
          <a:xfrm rot="16200000">
            <a:off x="13704155" y="9174636"/>
            <a:ext cx="2536091" cy="6248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2500" b="0">
                <a:latin typeface="Verdana"/>
                <a:ea typeface="Verdana"/>
                <a:cs typeface="Verdana"/>
                <a:sym typeface="Verdana"/>
              </a:defRPr>
            </a:lvl1pPr>
          </a:lstStyle>
          <a:p>
            <a:r>
              <a:t>Silver Support</a:t>
            </a:r>
          </a:p>
        </p:txBody>
      </p:sp>
      <p:sp>
        <p:nvSpPr>
          <p:cNvPr id="1056" name="Shape 1056"/>
          <p:cNvSpPr/>
          <p:nvPr/>
        </p:nvSpPr>
        <p:spPr>
          <a:xfrm rot="16200000">
            <a:off x="19844763" y="7911221"/>
            <a:ext cx="2442987"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2600" b="0">
                <a:latin typeface="Verdana"/>
                <a:ea typeface="Verdana"/>
                <a:cs typeface="Verdana"/>
                <a:sym typeface="Verdana"/>
              </a:defRPr>
            </a:lvl1pPr>
          </a:lstStyle>
          <a:p>
            <a:r>
              <a:t>Gold Support</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A63EF-F9D5-7F41-998D-1C8A9E071390}"/>
              </a:ext>
            </a:extLst>
          </p:cNvPr>
          <p:cNvSpPr>
            <a:spLocks noGrp="1"/>
          </p:cNvSpPr>
          <p:nvPr>
            <p:ph type="body" idx="1"/>
          </p:nvPr>
        </p:nvSpPr>
        <p:spPr>
          <a:xfrm>
            <a:off x="1451869" y="2767828"/>
            <a:ext cx="21745481" cy="9241292"/>
          </a:xfrm>
        </p:spPr>
        <p:txBody>
          <a:bodyPr>
            <a:normAutofit lnSpcReduction="10000"/>
          </a:bodyPr>
          <a:lstStyle/>
          <a:p>
            <a:r>
              <a:rPr lang="en-US" b="1" dirty="0"/>
              <a:t>Resource</a:t>
            </a:r>
          </a:p>
          <a:p>
            <a:pPr marL="0" indent="0">
              <a:buNone/>
            </a:pPr>
            <a:r>
              <a:rPr lang="en-US" dirty="0"/>
              <a:t>	A manageable item that is available through Azure. Some common resources are a virtual machine, storage account, web app, database, and virtual network, but there are many more.</a:t>
            </a:r>
          </a:p>
          <a:p>
            <a:pPr marL="0" indent="0">
              <a:buNone/>
            </a:pPr>
            <a:endParaRPr lang="en-US" dirty="0"/>
          </a:p>
          <a:p>
            <a:r>
              <a:rPr lang="en-US" b="1" dirty="0"/>
              <a:t>Resource Group</a:t>
            </a:r>
          </a:p>
          <a:p>
            <a:pPr marL="0" indent="0">
              <a:buNone/>
            </a:pPr>
            <a:r>
              <a:rPr lang="en-US" b="1" dirty="0"/>
              <a:t>	</a:t>
            </a:r>
            <a:r>
              <a:rPr lang="en-US" dirty="0"/>
              <a:t>A container that holds related resources.</a:t>
            </a:r>
          </a:p>
          <a:p>
            <a:endParaRPr lang="en-US" dirty="0"/>
          </a:p>
          <a:p>
            <a:r>
              <a:rPr lang="en-US" b="1" dirty="0"/>
              <a:t>Resource Provider</a:t>
            </a:r>
          </a:p>
          <a:p>
            <a:pPr marL="0" indent="0">
              <a:buNone/>
            </a:pPr>
            <a:r>
              <a:rPr lang="en-US" b="1" dirty="0"/>
              <a:t>	</a:t>
            </a:r>
            <a:r>
              <a:rPr lang="en-US" dirty="0"/>
              <a:t>A service that supplies the resources you can deploy and manage through Resource Manager.</a:t>
            </a:r>
          </a:p>
          <a:p>
            <a:pPr marL="0" indent="0">
              <a:buNone/>
            </a:pPr>
            <a:r>
              <a:rPr lang="en-US" sz="4000" dirty="0"/>
              <a:t>	</a:t>
            </a:r>
            <a:r>
              <a:rPr lang="en-US" sz="4000" u="sng" dirty="0" err="1"/>
              <a:t>Microsoft.Compute</a:t>
            </a:r>
            <a:r>
              <a:rPr lang="en-US" sz="4000" u="sng" dirty="0"/>
              <a:t>, </a:t>
            </a:r>
            <a:r>
              <a:rPr lang="en-US" sz="4000" u="sng" dirty="0" err="1"/>
              <a:t>Microsoft.Storage</a:t>
            </a:r>
            <a:r>
              <a:rPr lang="en-US" sz="4000" u="sng" dirty="0"/>
              <a:t>, </a:t>
            </a:r>
            <a:r>
              <a:rPr lang="en-US" sz="4000" u="sng" dirty="0" err="1"/>
              <a:t>Sendgrid.Email</a:t>
            </a:r>
            <a:r>
              <a:rPr lang="en-US" sz="4000" u="sng" dirty="0"/>
              <a:t>, </a:t>
            </a:r>
            <a:r>
              <a:rPr lang="en-US" sz="4000" u="sng" dirty="0" err="1"/>
              <a:t>etc</a:t>
            </a:r>
            <a:r>
              <a:rPr lang="en-US" sz="4000" u="sng" dirty="0"/>
              <a:t>…</a:t>
            </a:r>
          </a:p>
        </p:txBody>
      </p:sp>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spTree>
    <p:extLst>
      <p:ext uri="{BB962C8B-B14F-4D97-AF65-F5344CB8AC3E}">
        <p14:creationId xmlns:p14="http://schemas.microsoft.com/office/powerpoint/2010/main" val="3144639253"/>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 name="Shape 1061"/>
          <p:cNvSpPr/>
          <p:nvPr/>
        </p:nvSpPr>
        <p:spPr>
          <a:xfrm>
            <a:off x="15510971" y="8620631"/>
            <a:ext cx="4322782" cy="1"/>
          </a:xfrm>
          <a:prstGeom prst="line">
            <a:avLst/>
          </a:prstGeom>
          <a:ln w="635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062" name="Shape 1062"/>
          <p:cNvSpPr/>
          <p:nvPr/>
        </p:nvSpPr>
        <p:spPr>
          <a:xfrm>
            <a:off x="10219525" y="7162679"/>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67" name="Group 1067"/>
          <p:cNvGrpSpPr/>
          <p:nvPr/>
        </p:nvGrpSpPr>
        <p:grpSpPr>
          <a:xfrm>
            <a:off x="12429810" y="8272282"/>
            <a:ext cx="611222" cy="696700"/>
            <a:chOff x="0" y="0"/>
            <a:chExt cx="611221" cy="696698"/>
          </a:xfrm>
        </p:grpSpPr>
        <p:sp>
          <p:nvSpPr>
            <p:cNvPr id="1063" name="Shape 106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4" name="Shape 106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5" name="Shape 106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6" name="Shape 106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pic>
        <p:nvPicPr>
          <p:cNvPr id="1068" name="image48.png"/>
          <p:cNvPicPr>
            <a:picLocks noChangeAspect="1"/>
          </p:cNvPicPr>
          <p:nvPr/>
        </p:nvPicPr>
        <p:blipFill>
          <a:blip r:embed="rId3">
            <a:alphaModFix amt="34000"/>
            <a:extLst/>
          </a:blip>
          <a:stretch>
            <a:fillRect/>
          </a:stretch>
        </p:blipFill>
        <p:spPr>
          <a:xfrm>
            <a:off x="19994607" y="8148070"/>
            <a:ext cx="2000262" cy="945123"/>
          </a:xfrm>
          <a:prstGeom prst="rect">
            <a:avLst/>
          </a:prstGeom>
          <a:ln w="12700">
            <a:miter lim="400000"/>
          </a:ln>
        </p:spPr>
      </p:pic>
      <p:sp>
        <p:nvSpPr>
          <p:cNvPr id="1069" name="Shape 106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90</a:t>
            </a:fld>
            <a:endParaRPr/>
          </a:p>
        </p:txBody>
      </p:sp>
      <p:sp>
        <p:nvSpPr>
          <p:cNvPr id="1070" name="Shape 1070"/>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71" name="Shape 1071"/>
          <p:cNvSpPr>
            <a:spLocks noGrp="1"/>
          </p:cNvSpPr>
          <p:nvPr>
            <p:ph type="title"/>
          </p:nvPr>
        </p:nvSpPr>
        <p:spPr>
          <a:xfrm>
            <a:off x="1565396" y="875901"/>
            <a:ext cx="22411170" cy="1261959"/>
          </a:xfrm>
          <a:prstGeom prst="rect">
            <a:avLst/>
          </a:prstGeom>
        </p:spPr>
        <p:txBody>
          <a:bodyPr/>
          <a:lstStyle>
            <a:lvl1pPr defTabSz="1645919">
              <a:spcBef>
                <a:spcPts val="1600"/>
              </a:spcBef>
              <a:defRPr sz="6479" spc="-231">
                <a:latin typeface="Verdana"/>
                <a:ea typeface="Verdana"/>
                <a:cs typeface="Verdana"/>
                <a:sym typeface="Verdana"/>
              </a:defRPr>
            </a:lvl1pPr>
          </a:lstStyle>
          <a:p>
            <a:r>
              <a:t>Terraform OSS workflow for individuals</a:t>
            </a:r>
          </a:p>
        </p:txBody>
      </p:sp>
      <p:sp>
        <p:nvSpPr>
          <p:cNvPr id="1072" name="Shape 1072"/>
          <p:cNvSpPr/>
          <p:nvPr/>
        </p:nvSpPr>
        <p:spPr>
          <a:xfrm>
            <a:off x="4363894" y="10641323"/>
            <a:ext cx="5670499"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073" name="Shape 1073"/>
          <p:cNvSpPr/>
          <p:nvPr/>
        </p:nvSpPr>
        <p:spPr>
          <a:xfrm>
            <a:off x="1370282" y="10006323"/>
            <a:ext cx="2167588"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chemeClr val="accent3"/>
                </a:solidFill>
              </a:defRPr>
            </a:lvl1pPr>
          </a:lstStyle>
          <a:p>
            <a:r>
              <a:t>OPERATOR</a:t>
            </a:r>
          </a:p>
        </p:txBody>
      </p:sp>
      <p:sp>
        <p:nvSpPr>
          <p:cNvPr id="1074" name="Shape 1074"/>
          <p:cNvSpPr/>
          <p:nvPr/>
        </p:nvSpPr>
        <p:spPr>
          <a:xfrm>
            <a:off x="1370282" y="8301016"/>
            <a:ext cx="2167588"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defRPr>
            </a:lvl1pPr>
          </a:lstStyle>
          <a:p>
            <a:r>
              <a:t>DEVELOPER</a:t>
            </a:r>
          </a:p>
        </p:txBody>
      </p:sp>
      <p:sp>
        <p:nvSpPr>
          <p:cNvPr id="1075" name="Shape 1075"/>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82" name="Group 1082"/>
          <p:cNvGrpSpPr/>
          <p:nvPr/>
        </p:nvGrpSpPr>
        <p:grpSpPr>
          <a:xfrm>
            <a:off x="6028302" y="10006323"/>
            <a:ext cx="1270001" cy="1270001"/>
            <a:chOff x="0" y="0"/>
            <a:chExt cx="1270000" cy="1270000"/>
          </a:xfrm>
        </p:grpSpPr>
        <p:sp>
          <p:nvSpPr>
            <p:cNvPr id="1076" name="Shape 1076"/>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81" name="Group 1081"/>
            <p:cNvGrpSpPr/>
            <p:nvPr/>
          </p:nvGrpSpPr>
          <p:grpSpPr>
            <a:xfrm>
              <a:off x="116500" y="159352"/>
              <a:ext cx="1011600" cy="976696"/>
              <a:chOff x="0" y="0"/>
              <a:chExt cx="1011598" cy="976695"/>
            </a:xfrm>
          </p:grpSpPr>
          <p:sp>
            <p:nvSpPr>
              <p:cNvPr id="1077" name="Shape 1077"/>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78" name="Shape 1078"/>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79" name="Shape 1079"/>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80" name="Shape 1080"/>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083" name="Shape 1083"/>
          <p:cNvSpPr/>
          <p:nvPr/>
        </p:nvSpPr>
        <p:spPr>
          <a:xfrm>
            <a:off x="6028302" y="10367003"/>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084" name="Shape 1084"/>
          <p:cNvSpPr/>
          <p:nvPr/>
        </p:nvSpPr>
        <p:spPr>
          <a:xfrm>
            <a:off x="3684760" y="8200377"/>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ln w="50800">
            <a:solidFill>
              <a:srgbClr val="000000"/>
            </a:solidFill>
            <a:miter/>
          </a:ln>
        </p:spPr>
        <p:txBody>
          <a:bodyPr lIns="121919" tIns="121919" rIns="121919" bIns="121919" anchor="ctr"/>
          <a:lstStyle/>
          <a:p>
            <a:pPr defTabSz="1219200">
              <a:lnSpc>
                <a:spcPct val="100000"/>
              </a:lnSpc>
              <a:spcBef>
                <a:spcPts val="0"/>
              </a:spcBef>
              <a:defRPr b="0">
                <a:latin typeface="Arial"/>
                <a:ea typeface="Arial"/>
                <a:cs typeface="Arial"/>
                <a:sym typeface="Arial"/>
              </a:defRPr>
            </a:pPr>
            <a:endParaRPr/>
          </a:p>
        </p:txBody>
      </p:sp>
      <p:sp>
        <p:nvSpPr>
          <p:cNvPr id="1085" name="Shape 1085"/>
          <p:cNvSpPr/>
          <p:nvPr/>
        </p:nvSpPr>
        <p:spPr>
          <a:xfrm>
            <a:off x="3535506" y="8599647"/>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ln w="50800">
            <a:solidFill>
              <a:srgbClr val="000000"/>
            </a:solidFill>
            <a:miter/>
          </a:ln>
        </p:spPr>
        <p:txBody>
          <a:bodyPr lIns="121919" tIns="121919" rIns="121919" bIns="121919"/>
          <a:lstStyle/>
          <a:p>
            <a:pPr defTabSz="1219200">
              <a:lnSpc>
                <a:spcPct val="100000"/>
              </a:lnSpc>
              <a:spcBef>
                <a:spcPts val="0"/>
              </a:spcBef>
              <a:defRPr b="0">
                <a:latin typeface="Arial"/>
                <a:ea typeface="Arial"/>
                <a:cs typeface="Arial"/>
                <a:sym typeface="Arial"/>
              </a:defRPr>
            </a:pPr>
            <a:endParaRPr/>
          </a:p>
        </p:txBody>
      </p:sp>
      <p:sp>
        <p:nvSpPr>
          <p:cNvPr id="1086" name="Shape 1086"/>
          <p:cNvSpPr/>
          <p:nvPr/>
        </p:nvSpPr>
        <p:spPr>
          <a:xfrm flipV="1">
            <a:off x="6625202" y="8448843"/>
            <a:ext cx="1" cy="1578406"/>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87" name="Shape 1087"/>
          <p:cNvSpPr/>
          <p:nvPr/>
        </p:nvSpPr>
        <p:spPr>
          <a:xfrm>
            <a:off x="4313094" y="8472211"/>
            <a:ext cx="5772100" cy="1"/>
          </a:xfrm>
          <a:prstGeom prst="line">
            <a:avLst/>
          </a:prstGeom>
          <a:ln w="63500">
            <a:solidFill>
              <a:srgbClr val="000000"/>
            </a:solidFill>
            <a:miter/>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90" name="Group 1090"/>
          <p:cNvGrpSpPr/>
          <p:nvPr/>
        </p:nvGrpSpPr>
        <p:grpSpPr>
          <a:xfrm>
            <a:off x="3535507" y="10158731"/>
            <a:ext cx="681097" cy="786683"/>
            <a:chOff x="0" y="0"/>
            <a:chExt cx="681096" cy="786682"/>
          </a:xfrm>
        </p:grpSpPr>
        <p:sp>
          <p:nvSpPr>
            <p:cNvPr id="1088" name="Shape 108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89" name="Shape 1089"/>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95" name="Group 1095"/>
          <p:cNvGrpSpPr/>
          <p:nvPr/>
        </p:nvGrpSpPr>
        <p:grpSpPr>
          <a:xfrm>
            <a:off x="5789713" y="11303794"/>
            <a:ext cx="1019695" cy="1019695"/>
            <a:chOff x="0" y="0"/>
            <a:chExt cx="1019694" cy="1019694"/>
          </a:xfrm>
        </p:grpSpPr>
        <p:pic>
          <p:nvPicPr>
            <p:cNvPr id="1091"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092" name="Shape 1092"/>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3" name="Shape 1093"/>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4" name="Shape 1094"/>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100" name="Group 1100"/>
          <p:cNvGrpSpPr/>
          <p:nvPr/>
        </p:nvGrpSpPr>
        <p:grpSpPr>
          <a:xfrm>
            <a:off x="6945203" y="11303794"/>
            <a:ext cx="1019695" cy="1019695"/>
            <a:chOff x="0" y="0"/>
            <a:chExt cx="1019694" cy="1019694"/>
          </a:xfrm>
        </p:grpSpPr>
        <p:pic>
          <p:nvPicPr>
            <p:cNvPr id="1096"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097" name="Shape 1097"/>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8" name="Shape 1098"/>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9" name="Shape 1099"/>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101" name="Shape 1101"/>
          <p:cNvSpPr/>
          <p:nvPr/>
        </p:nvSpPr>
        <p:spPr>
          <a:xfrm>
            <a:off x="15507568" y="10572743"/>
            <a:ext cx="4329590" cy="1"/>
          </a:xfrm>
          <a:prstGeom prst="line">
            <a:avLst/>
          </a:prstGeom>
          <a:ln w="635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02" name="Shape 110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03" name="image48.png"/>
          <p:cNvPicPr>
            <a:picLocks noChangeAspect="1"/>
          </p:cNvPicPr>
          <p:nvPr/>
        </p:nvPicPr>
        <p:blipFill>
          <a:blip r:embed="rId3">
            <a:alphaModFix amt="34000"/>
            <a:extLst/>
          </a:blip>
          <a:stretch>
            <a:fillRect/>
          </a:stretch>
        </p:blipFill>
        <p:spPr>
          <a:xfrm>
            <a:off x="19994607" y="10100181"/>
            <a:ext cx="2000262" cy="945124"/>
          </a:xfrm>
          <a:prstGeom prst="rect">
            <a:avLst/>
          </a:prstGeom>
          <a:ln w="12700">
            <a:miter lim="400000"/>
          </a:ln>
        </p:spPr>
      </p:pic>
      <p:grpSp>
        <p:nvGrpSpPr>
          <p:cNvPr id="1108" name="Group 1108"/>
          <p:cNvGrpSpPr/>
          <p:nvPr/>
        </p:nvGrpSpPr>
        <p:grpSpPr>
          <a:xfrm>
            <a:off x="12465370" y="10292974"/>
            <a:ext cx="611222" cy="696699"/>
            <a:chOff x="0" y="0"/>
            <a:chExt cx="611221" cy="696698"/>
          </a:xfrm>
        </p:grpSpPr>
        <p:sp>
          <p:nvSpPr>
            <p:cNvPr id="1104" name="Shape 1104"/>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5" name="Shape 1105"/>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6" name="Shape 1106"/>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7" name="Shape 1107"/>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 name="Shape 1112"/>
          <p:cNvSpPr/>
          <p:nvPr/>
        </p:nvSpPr>
        <p:spPr>
          <a:xfrm>
            <a:off x="4459144" y="10641323"/>
            <a:ext cx="5624656"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3" name="Shape 1113"/>
          <p:cNvSpPr/>
          <p:nvPr/>
        </p:nvSpPr>
        <p:spPr>
          <a:xfrm>
            <a:off x="4408343" y="6072091"/>
            <a:ext cx="5675457"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4" name="Shape 1114"/>
          <p:cNvSpPr/>
          <p:nvPr/>
        </p:nvSpPr>
        <p:spPr>
          <a:xfrm>
            <a:off x="4459144" y="9823911"/>
            <a:ext cx="5624657"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5" name="Shape 1115"/>
          <p:cNvSpPr/>
          <p:nvPr/>
        </p:nvSpPr>
        <p:spPr>
          <a:xfrm>
            <a:off x="4428390" y="11458735"/>
            <a:ext cx="5655411"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6" name="Shape 1116"/>
          <p:cNvSpPr/>
          <p:nvPr/>
        </p:nvSpPr>
        <p:spPr>
          <a:xfrm>
            <a:off x="4412475" y="6828442"/>
            <a:ext cx="5671326"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7" name="Shape 1117"/>
          <p:cNvSpPr/>
          <p:nvPr/>
        </p:nvSpPr>
        <p:spPr>
          <a:xfrm>
            <a:off x="4408343" y="5255990"/>
            <a:ext cx="5675457"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8" name="Shape 1118"/>
          <p:cNvSpPr/>
          <p:nvPr/>
        </p:nvSpPr>
        <p:spPr>
          <a:xfrm flipV="1">
            <a:off x="6616208" y="4724179"/>
            <a:ext cx="1" cy="6853962"/>
          </a:xfrm>
          <a:prstGeom prst="line">
            <a:avLst/>
          </a:prstGeom>
          <a:ln w="3810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9" name="Shape 1119"/>
          <p:cNvSpPr/>
          <p:nvPr/>
        </p:nvSpPr>
        <p:spPr>
          <a:xfrm flipV="1">
            <a:off x="6625202" y="4678551"/>
            <a:ext cx="1" cy="6899590"/>
          </a:xfrm>
          <a:prstGeom prst="line">
            <a:avLst/>
          </a:prstGeom>
          <a:ln w="190500">
            <a:solidFill>
              <a:srgbClr val="A7A7A7"/>
            </a:solidFill>
            <a:miter/>
            <a:tailEnd type="diamond"/>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20" name="Shape 1120"/>
          <p:cNvSpPr/>
          <p:nvPr/>
        </p:nvSpPr>
        <p:spPr>
          <a:xfrm>
            <a:off x="10154501" y="3798036"/>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21" name="Shape 1121"/>
          <p:cNvSpPr/>
          <p:nvPr/>
        </p:nvSpPr>
        <p:spPr>
          <a:xfrm>
            <a:off x="15538449" y="6072091"/>
            <a:ext cx="4230280" cy="1"/>
          </a:xfrm>
          <a:prstGeom prst="line">
            <a:avLst/>
          </a:prstGeom>
          <a:ln w="63500">
            <a:solidFill>
              <a:srgbClr val="000000">
                <a:alpha val="34000"/>
              </a:srgbClr>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22" name="Shape 1122"/>
          <p:cNvSpPr/>
          <p:nvPr/>
        </p:nvSpPr>
        <p:spPr>
          <a:xfrm>
            <a:off x="10154501" y="4614138"/>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27" name="Group 1127"/>
          <p:cNvGrpSpPr/>
          <p:nvPr/>
        </p:nvGrpSpPr>
        <p:grpSpPr>
          <a:xfrm>
            <a:off x="12364786" y="5723742"/>
            <a:ext cx="611222" cy="696699"/>
            <a:chOff x="0" y="0"/>
            <a:chExt cx="611221" cy="696698"/>
          </a:xfrm>
        </p:grpSpPr>
        <p:sp>
          <p:nvSpPr>
            <p:cNvPr id="1123" name="Shape 112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4" name="Shape 112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5" name="Shape 112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6" name="Shape 112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pic>
        <p:nvPicPr>
          <p:cNvPr id="1128" name="image48.png"/>
          <p:cNvPicPr>
            <a:picLocks noChangeAspect="1"/>
          </p:cNvPicPr>
          <p:nvPr/>
        </p:nvPicPr>
        <p:blipFill>
          <a:blip r:embed="rId3">
            <a:alphaModFix amt="34000"/>
            <a:extLst/>
          </a:blip>
          <a:stretch>
            <a:fillRect/>
          </a:stretch>
        </p:blipFill>
        <p:spPr>
          <a:xfrm>
            <a:off x="19929583" y="5599530"/>
            <a:ext cx="2000262" cy="945123"/>
          </a:xfrm>
          <a:prstGeom prst="rect">
            <a:avLst/>
          </a:prstGeom>
          <a:ln w="12700">
            <a:miter lim="400000"/>
          </a:ln>
        </p:spPr>
      </p:pic>
      <p:sp>
        <p:nvSpPr>
          <p:cNvPr id="1129" name="Shape 112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91</a:t>
            </a:fld>
            <a:endParaRPr/>
          </a:p>
        </p:txBody>
      </p:sp>
      <p:sp>
        <p:nvSpPr>
          <p:cNvPr id="1130" name="Shape 1130"/>
          <p:cNvSpPr>
            <a:spLocks noGrp="1"/>
          </p:cNvSpPr>
          <p:nvPr>
            <p:ph type="title"/>
          </p:nvPr>
        </p:nvSpPr>
        <p:spPr>
          <a:xfrm>
            <a:off x="1565396" y="875901"/>
            <a:ext cx="22411170" cy="1261959"/>
          </a:xfrm>
          <a:prstGeom prst="rect">
            <a:avLst/>
          </a:prstGeom>
        </p:spPr>
        <p:txBody>
          <a:bodyPr/>
          <a:lstStyle>
            <a:lvl1pPr defTabSz="1627632">
              <a:spcBef>
                <a:spcPts val="1600"/>
              </a:spcBef>
              <a:defRPr sz="6408" spc="-228">
                <a:latin typeface="Verdana"/>
                <a:ea typeface="Verdana"/>
                <a:cs typeface="Verdana"/>
                <a:sym typeface="Verdana"/>
              </a:defRPr>
            </a:lvl1pPr>
          </a:lstStyle>
          <a:p>
            <a:r>
              <a:t>How can teams safely collaborate on infrastructure</a:t>
            </a:r>
          </a:p>
        </p:txBody>
      </p:sp>
      <p:sp>
        <p:nvSpPr>
          <p:cNvPr id="1131" name="Shape 1131"/>
          <p:cNvSpPr/>
          <p:nvPr/>
        </p:nvSpPr>
        <p:spPr>
          <a:xfrm>
            <a:off x="5578628" y="11898870"/>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36" name="Group 1136"/>
          <p:cNvGrpSpPr/>
          <p:nvPr/>
        </p:nvGrpSpPr>
        <p:grpSpPr>
          <a:xfrm>
            <a:off x="5757201" y="12084082"/>
            <a:ext cx="1019695" cy="1019695"/>
            <a:chOff x="0" y="0"/>
            <a:chExt cx="1019694" cy="1019694"/>
          </a:xfrm>
        </p:grpSpPr>
        <p:pic>
          <p:nvPicPr>
            <p:cNvPr id="1132"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133" name="Shape 1133"/>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4" name="Shape 1134"/>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5" name="Shape 1135"/>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141" name="Group 1141"/>
          <p:cNvGrpSpPr/>
          <p:nvPr/>
        </p:nvGrpSpPr>
        <p:grpSpPr>
          <a:xfrm>
            <a:off x="6912691" y="12084082"/>
            <a:ext cx="1019695" cy="1019695"/>
            <a:chOff x="0" y="0"/>
            <a:chExt cx="1019694" cy="1019694"/>
          </a:xfrm>
        </p:grpSpPr>
        <p:pic>
          <p:nvPicPr>
            <p:cNvPr id="1137"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138" name="Shape 1138"/>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9" name="Shape 1139"/>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40" name="Shape 1140"/>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142" name="Shape 1142"/>
          <p:cNvSpPr/>
          <p:nvPr/>
        </p:nvSpPr>
        <p:spPr>
          <a:xfrm>
            <a:off x="15538449" y="10572743"/>
            <a:ext cx="4298709" cy="1"/>
          </a:xfrm>
          <a:prstGeom prst="line">
            <a:avLst/>
          </a:prstGeom>
          <a:ln w="63500">
            <a:solidFill>
              <a:srgbClr val="000000">
                <a:alpha val="34000"/>
              </a:srgbClr>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43" name="Shape 1143"/>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44" name="image48.png"/>
          <p:cNvPicPr>
            <a:picLocks noChangeAspect="1"/>
          </p:cNvPicPr>
          <p:nvPr/>
        </p:nvPicPr>
        <p:blipFill>
          <a:blip r:embed="rId3">
            <a:alphaModFix amt="34000"/>
            <a:extLst/>
          </a:blip>
          <a:stretch>
            <a:fillRect/>
          </a:stretch>
        </p:blipFill>
        <p:spPr>
          <a:xfrm>
            <a:off x="19994607" y="10100181"/>
            <a:ext cx="2000262" cy="945124"/>
          </a:xfrm>
          <a:prstGeom prst="rect">
            <a:avLst/>
          </a:prstGeom>
          <a:ln w="12700">
            <a:miter lim="400000"/>
          </a:ln>
        </p:spPr>
      </p:pic>
      <p:grpSp>
        <p:nvGrpSpPr>
          <p:cNvPr id="1149" name="Group 1149"/>
          <p:cNvGrpSpPr/>
          <p:nvPr/>
        </p:nvGrpSpPr>
        <p:grpSpPr>
          <a:xfrm>
            <a:off x="12465370" y="10292974"/>
            <a:ext cx="611222" cy="696699"/>
            <a:chOff x="0" y="0"/>
            <a:chExt cx="611221" cy="696698"/>
          </a:xfrm>
        </p:grpSpPr>
        <p:sp>
          <p:nvSpPr>
            <p:cNvPr id="1145" name="Shape 1145"/>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6" name="Shape 1146"/>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7" name="Shape 1147"/>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8" name="Shape 1148"/>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150" name="Shape 1150"/>
          <p:cNvSpPr/>
          <p:nvPr/>
        </p:nvSpPr>
        <p:spPr>
          <a:xfrm>
            <a:off x="1985686" y="7455252"/>
            <a:ext cx="25577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grpSp>
        <p:nvGrpSpPr>
          <p:cNvPr id="1157" name="Group 1157"/>
          <p:cNvGrpSpPr/>
          <p:nvPr/>
        </p:nvGrpSpPr>
        <p:grpSpPr>
          <a:xfrm>
            <a:off x="3463840" y="8956115"/>
            <a:ext cx="681098" cy="2866536"/>
            <a:chOff x="0" y="0"/>
            <a:chExt cx="681096" cy="2866535"/>
          </a:xfrm>
        </p:grpSpPr>
        <p:sp>
          <p:nvSpPr>
            <p:cNvPr id="1151" name="Shape 1151"/>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2" name="Shape 1152"/>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53" name="Shape 1153"/>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4" name="Shape 1154"/>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55" name="Shape 115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6" name="Shape 1156"/>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158" name="Shape 1158"/>
          <p:cNvSpPr/>
          <p:nvPr/>
        </p:nvSpPr>
        <p:spPr>
          <a:xfrm>
            <a:off x="2159236" y="12060848"/>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159" name="Shape 1159"/>
          <p:cNvSpPr/>
          <p:nvPr/>
        </p:nvSpPr>
        <p:spPr>
          <a:xfrm>
            <a:off x="10249674" y="5400046"/>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60" name="Shape 1160"/>
          <p:cNvSpPr/>
          <p:nvPr/>
        </p:nvSpPr>
        <p:spPr>
          <a:xfrm>
            <a:off x="10207497" y="8382365"/>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61" name="Shape 1161"/>
          <p:cNvSpPr/>
          <p:nvPr/>
        </p:nvSpPr>
        <p:spPr>
          <a:xfrm>
            <a:off x="10302671" y="9984375"/>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68" name="Group 1168"/>
          <p:cNvGrpSpPr/>
          <p:nvPr/>
        </p:nvGrpSpPr>
        <p:grpSpPr>
          <a:xfrm>
            <a:off x="3463840" y="4368875"/>
            <a:ext cx="681098" cy="2866536"/>
            <a:chOff x="0" y="0"/>
            <a:chExt cx="681096" cy="2866535"/>
          </a:xfrm>
        </p:grpSpPr>
        <p:sp>
          <p:nvSpPr>
            <p:cNvPr id="1162" name="Shape 1162"/>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3" name="Shape 1163"/>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64" name="Shape 1164"/>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5" name="Shape 1165"/>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66" name="Shape 116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7" name="Shape 116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175" name="Group 1175"/>
          <p:cNvGrpSpPr/>
          <p:nvPr/>
        </p:nvGrpSpPr>
        <p:grpSpPr>
          <a:xfrm>
            <a:off x="5990202" y="11553337"/>
            <a:ext cx="1270001" cy="1270001"/>
            <a:chOff x="0" y="0"/>
            <a:chExt cx="1270000" cy="1270000"/>
          </a:xfrm>
        </p:grpSpPr>
        <p:sp>
          <p:nvSpPr>
            <p:cNvPr id="1169" name="Shape 1169"/>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74" name="Group 1174"/>
            <p:cNvGrpSpPr/>
            <p:nvPr/>
          </p:nvGrpSpPr>
          <p:grpSpPr>
            <a:xfrm>
              <a:off x="116500" y="159352"/>
              <a:ext cx="1011600" cy="976696"/>
              <a:chOff x="0" y="0"/>
              <a:chExt cx="1011598" cy="976695"/>
            </a:xfrm>
          </p:grpSpPr>
          <p:sp>
            <p:nvSpPr>
              <p:cNvPr id="1170" name="Shape 1170"/>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1" name="Shape 1171"/>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2" name="Shape 1172"/>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3" name="Shape 1173"/>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176" name="Shape 1176"/>
          <p:cNvSpPr/>
          <p:nvPr/>
        </p:nvSpPr>
        <p:spPr>
          <a:xfrm>
            <a:off x="5990202" y="11914017"/>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177" name="Shape 1177"/>
          <p:cNvSpPr/>
          <p:nvPr/>
        </p:nvSpPr>
        <p:spPr>
          <a:xfrm>
            <a:off x="17277794" y="5395690"/>
            <a:ext cx="651799" cy="651798"/>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78" name="Shape 1178"/>
          <p:cNvSpPr/>
          <p:nvPr/>
        </p:nvSpPr>
        <p:spPr>
          <a:xfrm>
            <a:off x="15538449" y="6880206"/>
            <a:ext cx="2465230"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79" name="Shape 1179"/>
          <p:cNvSpPr/>
          <p:nvPr/>
        </p:nvSpPr>
        <p:spPr>
          <a:xfrm>
            <a:off x="15538449" y="5382990"/>
            <a:ext cx="1758009"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0" name="Shape 1180"/>
          <p:cNvSpPr/>
          <p:nvPr/>
        </p:nvSpPr>
        <p:spPr>
          <a:xfrm flipV="1">
            <a:off x="17990011" y="6095999"/>
            <a:ext cx="629990" cy="797183"/>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1" name="Shape 1181"/>
          <p:cNvSpPr/>
          <p:nvPr/>
        </p:nvSpPr>
        <p:spPr>
          <a:xfrm>
            <a:off x="17244243" y="9892259"/>
            <a:ext cx="651798" cy="651799"/>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2" name="Shape 1182"/>
          <p:cNvSpPr/>
          <p:nvPr/>
        </p:nvSpPr>
        <p:spPr>
          <a:xfrm>
            <a:off x="15538450" y="11376776"/>
            <a:ext cx="2431677"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3" name="Shape 1183"/>
          <p:cNvSpPr/>
          <p:nvPr/>
        </p:nvSpPr>
        <p:spPr>
          <a:xfrm>
            <a:off x="15538450" y="9879559"/>
            <a:ext cx="1724456"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4" name="Shape 1184"/>
          <p:cNvSpPr/>
          <p:nvPr/>
        </p:nvSpPr>
        <p:spPr>
          <a:xfrm flipV="1">
            <a:off x="17956459" y="10592569"/>
            <a:ext cx="629990" cy="797183"/>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Shape 1188"/>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89" name="Shape 1189"/>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0" name="Shape 1190"/>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1" name="Shape 1191"/>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2" name="Shape 1192"/>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3" name="Shape 1193"/>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4" name="Shape 1194"/>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195" name="Shape 1195"/>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196" name="Shape 1196"/>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7" name="Shape 1197"/>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8" name="Shape 1198"/>
          <p:cNvSpPr/>
          <p:nvPr/>
        </p:nvSpPr>
        <p:spPr>
          <a:xfrm>
            <a:off x="900669" y="4271235"/>
            <a:ext cx="1135393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05" name="Group 1205"/>
          <p:cNvGrpSpPr/>
          <p:nvPr/>
        </p:nvGrpSpPr>
        <p:grpSpPr>
          <a:xfrm>
            <a:off x="1823968" y="6618227"/>
            <a:ext cx="681098" cy="2866536"/>
            <a:chOff x="0" y="0"/>
            <a:chExt cx="681096" cy="2866535"/>
          </a:xfrm>
        </p:grpSpPr>
        <p:sp>
          <p:nvSpPr>
            <p:cNvPr id="1199" name="Shape 1199"/>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0" name="Shape 1200"/>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01" name="Shape 1201"/>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2" name="Shape 1202"/>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03" name="Shape 120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4" name="Shape 120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206" name="Shape 1206"/>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7" name="Shape 1207"/>
          <p:cNvSpPr/>
          <p:nvPr/>
        </p:nvSpPr>
        <p:spPr>
          <a:xfrm>
            <a:off x="5816865" y="953265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8" name="Shape 1208"/>
          <p:cNvSpPr/>
          <p:nvPr/>
        </p:nvSpPr>
        <p:spPr>
          <a:xfrm>
            <a:off x="1827839" y="11474798"/>
            <a:ext cx="4725400" cy="1390120"/>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9" name="Shape 1209"/>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10" name="Shape 1210"/>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211" name="Shape 1211"/>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212" name="Shape 1212"/>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19" name="Group 1219"/>
          <p:cNvGrpSpPr/>
          <p:nvPr/>
        </p:nvGrpSpPr>
        <p:grpSpPr>
          <a:xfrm>
            <a:off x="5181865" y="10374780"/>
            <a:ext cx="1270001" cy="1270001"/>
            <a:chOff x="0" y="0"/>
            <a:chExt cx="1270000" cy="1270000"/>
          </a:xfrm>
        </p:grpSpPr>
        <p:sp>
          <p:nvSpPr>
            <p:cNvPr id="1213" name="Shape 1213"/>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18" name="Group 1218"/>
            <p:cNvGrpSpPr/>
            <p:nvPr/>
          </p:nvGrpSpPr>
          <p:grpSpPr>
            <a:xfrm>
              <a:off x="116500" y="159352"/>
              <a:ext cx="1011600" cy="976696"/>
              <a:chOff x="0" y="0"/>
              <a:chExt cx="1011598" cy="976695"/>
            </a:xfrm>
          </p:grpSpPr>
          <p:sp>
            <p:nvSpPr>
              <p:cNvPr id="1214" name="Shape 1214"/>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5" name="Shape 1215"/>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6" name="Shape 1216"/>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7" name="Shape 1217"/>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220" name="Shape 1220"/>
          <p:cNvSpPr/>
          <p:nvPr/>
        </p:nvSpPr>
        <p:spPr>
          <a:xfrm>
            <a:off x="5181865" y="10711887"/>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grpSp>
        <p:nvGrpSpPr>
          <p:cNvPr id="1225" name="Group 1225"/>
          <p:cNvGrpSpPr/>
          <p:nvPr/>
        </p:nvGrpSpPr>
        <p:grpSpPr>
          <a:xfrm>
            <a:off x="1985440" y="11660010"/>
            <a:ext cx="1019695" cy="1019696"/>
            <a:chOff x="0" y="0"/>
            <a:chExt cx="1019694" cy="1019694"/>
          </a:xfrm>
        </p:grpSpPr>
        <p:pic>
          <p:nvPicPr>
            <p:cNvPr id="1221" name="pasted-image.pdf"/>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1222" name="Shape 1222"/>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3" name="Shape 1223"/>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4" name="Shape 1224"/>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230" name="Group 1230"/>
          <p:cNvGrpSpPr/>
          <p:nvPr/>
        </p:nvGrpSpPr>
        <p:grpSpPr>
          <a:xfrm>
            <a:off x="3140930" y="11660010"/>
            <a:ext cx="1019695" cy="1019696"/>
            <a:chOff x="0" y="0"/>
            <a:chExt cx="1019694" cy="1019694"/>
          </a:xfrm>
        </p:grpSpPr>
        <p:pic>
          <p:nvPicPr>
            <p:cNvPr id="1226" name="pasted-image.pdf"/>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1227" name="Shape 1227"/>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8" name="Shape 1228"/>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9" name="Shape 1229"/>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pic>
        <p:nvPicPr>
          <p:cNvPr id="1231" name="pasted-image.tiff"/>
          <p:cNvPicPr>
            <a:picLocks noChangeAspect="1"/>
          </p:cNvPicPr>
          <p:nvPr/>
        </p:nvPicPr>
        <p:blipFill>
          <a:blip r:embed="rId4">
            <a:extLst/>
          </a:blip>
          <a:stretch>
            <a:fillRect/>
          </a:stretch>
        </p:blipFill>
        <p:spPr>
          <a:xfrm>
            <a:off x="3183425" y="6551743"/>
            <a:ext cx="6032133" cy="3393506"/>
          </a:xfrm>
          <a:prstGeom prst="rect">
            <a:avLst/>
          </a:prstGeom>
          <a:ln w="12700">
            <a:miter lim="400000"/>
          </a:ln>
        </p:spPr>
      </p:pic>
      <p:sp>
        <p:nvSpPr>
          <p:cNvPr id="1232" name="Shape 1232"/>
          <p:cNvSpPr>
            <a:spLocks noGrp="1"/>
          </p:cNvSpPr>
          <p:nvPr>
            <p:ph type="title"/>
          </p:nvPr>
        </p:nvSpPr>
        <p:spPr>
          <a:xfrm>
            <a:off x="1565396" y="875901"/>
            <a:ext cx="21746796" cy="1405845"/>
          </a:xfrm>
          <a:prstGeom prst="rect">
            <a:avLst/>
          </a:prstGeom>
        </p:spPr>
        <p:txBody>
          <a:bodyPr/>
          <a:lstStyle>
            <a:lvl1pPr defTabSz="1737360">
              <a:spcBef>
                <a:spcPts val="1700"/>
              </a:spcBef>
              <a:defRPr sz="7029" spc="-251">
                <a:latin typeface="Verdana"/>
                <a:ea typeface="Verdana"/>
                <a:cs typeface="Verdana"/>
                <a:sym typeface="Verdana"/>
              </a:defRPr>
            </a:lvl1pPr>
          </a:lstStyle>
          <a:p>
            <a:r>
              <a:t>Workspace management and VCS connection</a:t>
            </a:r>
          </a:p>
        </p:txBody>
      </p:sp>
      <p:sp>
        <p:nvSpPr>
          <p:cNvPr id="1233" name="Shape 1233"/>
          <p:cNvSpPr/>
          <p:nvPr/>
        </p:nvSpPr>
        <p:spPr>
          <a:xfrm>
            <a:off x="7023133" y="483206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grpSp>
        <p:nvGrpSpPr>
          <p:cNvPr id="1259" name="Group 1259"/>
          <p:cNvGrpSpPr/>
          <p:nvPr/>
        </p:nvGrpSpPr>
        <p:grpSpPr>
          <a:xfrm>
            <a:off x="4546046" y="4769116"/>
            <a:ext cx="2541639" cy="1132479"/>
            <a:chOff x="0" y="0"/>
            <a:chExt cx="2541638" cy="1132477"/>
          </a:xfrm>
        </p:grpSpPr>
        <p:grpSp>
          <p:nvGrpSpPr>
            <p:cNvPr id="1238" name="Group 1238"/>
            <p:cNvGrpSpPr/>
            <p:nvPr/>
          </p:nvGrpSpPr>
          <p:grpSpPr>
            <a:xfrm>
              <a:off x="0" y="-1"/>
              <a:ext cx="782944" cy="917733"/>
              <a:chOff x="0" y="0"/>
              <a:chExt cx="782943" cy="917731"/>
            </a:xfrm>
          </p:grpSpPr>
          <p:sp>
            <p:nvSpPr>
              <p:cNvPr id="1234" name="Shape 1234"/>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37" name="Group 1237"/>
              <p:cNvGrpSpPr/>
              <p:nvPr/>
            </p:nvGrpSpPr>
            <p:grpSpPr>
              <a:xfrm>
                <a:off x="50923" y="0"/>
                <a:ext cx="681097" cy="786682"/>
                <a:chOff x="0" y="0"/>
                <a:chExt cx="681096" cy="786681"/>
              </a:xfrm>
            </p:grpSpPr>
            <p:sp>
              <p:nvSpPr>
                <p:cNvPr id="1235" name="Shape 123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36" name="Shape 1236"/>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43" name="Group 1243"/>
            <p:cNvGrpSpPr/>
            <p:nvPr/>
          </p:nvGrpSpPr>
          <p:grpSpPr>
            <a:xfrm>
              <a:off x="458216" y="-1"/>
              <a:ext cx="782945" cy="917733"/>
              <a:chOff x="0" y="0"/>
              <a:chExt cx="782943" cy="917731"/>
            </a:xfrm>
          </p:grpSpPr>
          <p:sp>
            <p:nvSpPr>
              <p:cNvPr id="1239" name="Shape 1239"/>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42" name="Group 1242"/>
              <p:cNvGrpSpPr/>
              <p:nvPr/>
            </p:nvGrpSpPr>
            <p:grpSpPr>
              <a:xfrm>
                <a:off x="50923" y="0"/>
                <a:ext cx="681097" cy="786682"/>
                <a:chOff x="0" y="0"/>
                <a:chExt cx="681096" cy="786681"/>
              </a:xfrm>
            </p:grpSpPr>
            <p:sp>
              <p:nvSpPr>
                <p:cNvPr id="1240" name="Shape 124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41" name="Shape 1241"/>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48" name="Group 1248"/>
            <p:cNvGrpSpPr/>
            <p:nvPr/>
          </p:nvGrpSpPr>
          <p:grpSpPr>
            <a:xfrm>
              <a:off x="1758695" y="-1"/>
              <a:ext cx="782944" cy="917733"/>
              <a:chOff x="0" y="0"/>
              <a:chExt cx="782943" cy="917731"/>
            </a:xfrm>
          </p:grpSpPr>
          <p:sp>
            <p:nvSpPr>
              <p:cNvPr id="1244" name="Shape 1244"/>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47" name="Group 1247"/>
              <p:cNvGrpSpPr/>
              <p:nvPr/>
            </p:nvGrpSpPr>
            <p:grpSpPr>
              <a:xfrm>
                <a:off x="50923" y="0"/>
                <a:ext cx="681097" cy="786682"/>
                <a:chOff x="0" y="0"/>
                <a:chExt cx="681096" cy="786681"/>
              </a:xfrm>
            </p:grpSpPr>
            <p:sp>
              <p:nvSpPr>
                <p:cNvPr id="1245" name="Shape 124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46" name="Shape 1246"/>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53" name="Group 1253"/>
            <p:cNvGrpSpPr/>
            <p:nvPr/>
          </p:nvGrpSpPr>
          <p:grpSpPr>
            <a:xfrm>
              <a:off x="1306576" y="-1"/>
              <a:ext cx="782944" cy="917733"/>
              <a:chOff x="0" y="0"/>
              <a:chExt cx="782943" cy="917731"/>
            </a:xfrm>
          </p:grpSpPr>
          <p:sp>
            <p:nvSpPr>
              <p:cNvPr id="1249" name="Shape 1249"/>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52" name="Group 1252"/>
              <p:cNvGrpSpPr/>
              <p:nvPr/>
            </p:nvGrpSpPr>
            <p:grpSpPr>
              <a:xfrm>
                <a:off x="50923" y="0"/>
                <a:ext cx="681097" cy="786682"/>
                <a:chOff x="0" y="0"/>
                <a:chExt cx="681096" cy="786681"/>
              </a:xfrm>
            </p:grpSpPr>
            <p:sp>
              <p:nvSpPr>
                <p:cNvPr id="1250" name="Shape 125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51" name="Shape 1251"/>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58" name="Group 1258"/>
            <p:cNvGrpSpPr/>
            <p:nvPr/>
          </p:nvGrpSpPr>
          <p:grpSpPr>
            <a:xfrm>
              <a:off x="789432" y="0"/>
              <a:ext cx="966150" cy="1132478"/>
              <a:chOff x="0" y="0"/>
              <a:chExt cx="966148" cy="1132477"/>
            </a:xfrm>
          </p:grpSpPr>
          <p:sp>
            <p:nvSpPr>
              <p:cNvPr id="1254" name="Shape 1254"/>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57" name="Group 1257"/>
              <p:cNvGrpSpPr/>
              <p:nvPr/>
            </p:nvGrpSpPr>
            <p:grpSpPr>
              <a:xfrm>
                <a:off x="62839" y="0"/>
                <a:ext cx="840471" cy="970763"/>
                <a:chOff x="0" y="0"/>
                <a:chExt cx="840470" cy="970762"/>
              </a:xfrm>
            </p:grpSpPr>
            <p:sp>
              <p:nvSpPr>
                <p:cNvPr id="1255" name="Shape 1255"/>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56" name="Shape 1256"/>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 name="Shape 126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4" name="Shape 1264"/>
          <p:cNvSpPr/>
          <p:nvPr/>
        </p:nvSpPr>
        <p:spPr>
          <a:xfrm flipV="1">
            <a:off x="10490312" y="77966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5" name="Shape 1265"/>
          <p:cNvSpPr/>
          <p:nvPr/>
        </p:nvSpPr>
        <p:spPr>
          <a:xfrm flipV="1">
            <a:off x="6180623" y="5965736"/>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6" name="Shape 1266"/>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7" name="Shape 1267"/>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8" name="Shape 1268"/>
          <p:cNvSpPr/>
          <p:nvPr/>
        </p:nvSpPr>
        <p:spPr>
          <a:xfrm>
            <a:off x="13472346" y="3517025"/>
            <a:ext cx="8710406"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269" name="Shape 126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93</a:t>
            </a:fld>
            <a:endParaRPr/>
          </a:p>
        </p:txBody>
      </p:sp>
      <p:sp>
        <p:nvSpPr>
          <p:cNvPr id="1270" name="Shape 1270"/>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75" name="Group 1275"/>
          <p:cNvGrpSpPr/>
          <p:nvPr/>
        </p:nvGrpSpPr>
        <p:grpSpPr>
          <a:xfrm>
            <a:off x="12465370" y="10280274"/>
            <a:ext cx="611222" cy="696699"/>
            <a:chOff x="0" y="0"/>
            <a:chExt cx="611221" cy="696698"/>
          </a:xfrm>
        </p:grpSpPr>
        <p:sp>
          <p:nvSpPr>
            <p:cNvPr id="1271" name="Shape 1271"/>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2" name="Shape 1272"/>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3" name="Shape 1273"/>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4" name="Shape 1274"/>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276" name="Shape 1276"/>
          <p:cNvSpPr>
            <a:spLocks noGrp="1"/>
          </p:cNvSpPr>
          <p:nvPr>
            <p:ph type="title"/>
          </p:nvPr>
        </p:nvSpPr>
        <p:spPr>
          <a:xfrm>
            <a:off x="1565396" y="875901"/>
            <a:ext cx="21746796" cy="1405845"/>
          </a:xfrm>
          <a:prstGeom prst="rect">
            <a:avLst/>
          </a:prstGeom>
        </p:spPr>
        <p:txBody>
          <a:bodyPr/>
          <a:lstStyle>
            <a:lvl1pPr defTabSz="1737360">
              <a:spcBef>
                <a:spcPts val="1700"/>
              </a:spcBef>
              <a:defRPr sz="7029" spc="-251">
                <a:latin typeface="Verdana"/>
                <a:ea typeface="Verdana"/>
                <a:cs typeface="Verdana"/>
                <a:sym typeface="Verdana"/>
              </a:defRPr>
            </a:lvl1pPr>
          </a:lstStyle>
          <a:p>
            <a:r>
              <a:t>Workspace management and VCS connection</a:t>
            </a:r>
          </a:p>
        </p:txBody>
      </p:sp>
      <p:sp>
        <p:nvSpPr>
          <p:cNvPr id="1277" name="Shape 1277"/>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278" name="Shape 1278"/>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85" name="Group 1285"/>
          <p:cNvGrpSpPr/>
          <p:nvPr/>
        </p:nvGrpSpPr>
        <p:grpSpPr>
          <a:xfrm>
            <a:off x="1724889" y="6715892"/>
            <a:ext cx="681097" cy="2866536"/>
            <a:chOff x="0" y="0"/>
            <a:chExt cx="681096" cy="2866535"/>
          </a:xfrm>
        </p:grpSpPr>
        <p:sp>
          <p:nvSpPr>
            <p:cNvPr id="1279" name="Shape 1279"/>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0" name="Shape 1280"/>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81" name="Shape 1281"/>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2" name="Shape 1282"/>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83" name="Shape 128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4" name="Shape 128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286" name="Shape 1286"/>
          <p:cNvSpPr/>
          <p:nvPr/>
        </p:nvSpPr>
        <p:spPr>
          <a:xfrm flipV="1">
            <a:off x="3063657"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87" name="Shape 1287"/>
          <p:cNvSpPr/>
          <p:nvPr/>
        </p:nvSpPr>
        <p:spPr>
          <a:xfrm>
            <a:off x="6180623" y="949224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11" name="Group 1311"/>
          <p:cNvGrpSpPr/>
          <p:nvPr/>
        </p:nvGrpSpPr>
        <p:grpSpPr>
          <a:xfrm>
            <a:off x="4914457" y="11434254"/>
            <a:ext cx="2532333" cy="1390119"/>
            <a:chOff x="0" y="0"/>
            <a:chExt cx="2532331" cy="1390118"/>
          </a:xfrm>
        </p:grpSpPr>
        <p:sp>
          <p:nvSpPr>
            <p:cNvPr id="1288" name="Shape 1288"/>
            <p:cNvSpPr/>
            <p:nvPr/>
          </p:nvSpPr>
          <p:spPr>
            <a:xfrm>
              <a:off x="0" y="0"/>
              <a:ext cx="2532332" cy="1390119"/>
            </a:xfrm>
            <a:prstGeom prst="rect">
              <a:avLst/>
            </a:prstGeom>
            <a:solidFill>
              <a:srgbClr val="DDDDDD"/>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98" name="Group 1298"/>
            <p:cNvGrpSpPr/>
            <p:nvPr/>
          </p:nvGrpSpPr>
          <p:grpSpPr>
            <a:xfrm>
              <a:off x="132941" y="289214"/>
              <a:ext cx="681097" cy="931808"/>
              <a:chOff x="0" y="0"/>
              <a:chExt cx="681096" cy="931806"/>
            </a:xfrm>
          </p:grpSpPr>
          <p:sp>
            <p:nvSpPr>
              <p:cNvPr id="1289" name="Shape 1289"/>
              <p:cNvSpPr/>
              <p:nvPr/>
            </p:nvSpPr>
            <p:spPr>
              <a:xfrm>
                <a:off x="-1" y="0"/>
                <a:ext cx="681098" cy="931807"/>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90" name="Shape 1290"/>
              <p:cNvSpPr/>
              <p:nvPr/>
            </p:nvSpPr>
            <p:spPr>
              <a:xfrm flipH="1" flipV="1">
                <a:off x="211014" y="307120"/>
                <a:ext cx="227730"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1" name="Shape 1291"/>
              <p:cNvSpPr/>
              <p:nvPr/>
            </p:nvSpPr>
            <p:spPr>
              <a:xfrm flipH="1" flipV="1">
                <a:off x="135802" y="179675"/>
                <a:ext cx="409494"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2" name="Shape 1292"/>
              <p:cNvSpPr/>
              <p:nvPr/>
            </p:nvSpPr>
            <p:spPr>
              <a:xfrm flipH="1">
                <a:off x="135802" y="430386"/>
                <a:ext cx="75213"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3" name="Shape 1293"/>
              <p:cNvSpPr/>
              <p:nvPr/>
            </p:nvSpPr>
            <p:spPr>
              <a:xfrm flipH="1">
                <a:off x="298764" y="430386"/>
                <a:ext cx="246532"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4" name="Shape 1294"/>
              <p:cNvSpPr/>
              <p:nvPr/>
            </p:nvSpPr>
            <p:spPr>
              <a:xfrm>
                <a:off x="135801" y="662293"/>
                <a:ext cx="190121"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5" name="Shape 1295"/>
              <p:cNvSpPr/>
              <p:nvPr/>
            </p:nvSpPr>
            <p:spPr>
              <a:xfrm flipH="1">
                <a:off x="231908" y="545295"/>
                <a:ext cx="313388"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6" name="Shape 1296"/>
              <p:cNvSpPr/>
              <p:nvPr/>
            </p:nvSpPr>
            <p:spPr>
              <a:xfrm flipH="1">
                <a:off x="135803" y="777202"/>
                <a:ext cx="56409"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7" name="Shape 1297"/>
              <p:cNvSpPr/>
              <p:nvPr/>
            </p:nvSpPr>
            <p:spPr>
              <a:xfrm flipH="1">
                <a:off x="282050" y="777202"/>
                <a:ext cx="119087"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304" name="Group 1304"/>
            <p:cNvGrpSpPr/>
            <p:nvPr/>
          </p:nvGrpSpPr>
          <p:grpSpPr>
            <a:xfrm>
              <a:off x="1012350" y="477280"/>
              <a:ext cx="618625" cy="555676"/>
              <a:chOff x="0" y="0"/>
              <a:chExt cx="618624" cy="555675"/>
            </a:xfrm>
          </p:grpSpPr>
          <p:sp>
            <p:nvSpPr>
              <p:cNvPr id="1299" name="Shape 1299"/>
              <p:cNvSpPr/>
              <p:nvPr/>
            </p:nvSpPr>
            <p:spPr>
              <a:xfrm>
                <a:off x="0" y="0"/>
                <a:ext cx="618625" cy="555676"/>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300" name="Shape 1300"/>
              <p:cNvSpPr/>
              <p:nvPr/>
            </p:nvSpPr>
            <p:spPr>
              <a:xfrm flipH="1" flipV="1">
                <a:off x="96592" y="158454"/>
                <a:ext cx="431953" cy="1"/>
              </a:xfrm>
              <a:prstGeom prst="line">
                <a:avLst/>
              </a:prstGeom>
              <a:noFill/>
              <a:ln w="50800" cap="flat">
                <a:solidFill>
                  <a:schemeClr val="accent4"/>
                </a:solidFill>
                <a:prstDash val="solid"/>
                <a:bevel/>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1" name="Shape 1301"/>
              <p:cNvSpPr/>
              <p:nvPr/>
            </p:nvSpPr>
            <p:spPr>
              <a:xfrm flipH="1" flipV="1">
                <a:off x="96594" y="290861"/>
                <a:ext cx="221401"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2" name="Shape 1302"/>
              <p:cNvSpPr/>
              <p:nvPr/>
            </p:nvSpPr>
            <p:spPr>
              <a:xfrm flipH="1">
                <a:off x="406989" y="290861"/>
                <a:ext cx="104190"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3" name="Shape 1303"/>
              <p:cNvSpPr/>
              <p:nvPr/>
            </p:nvSpPr>
            <p:spPr>
              <a:xfrm flipH="1">
                <a:off x="96593" y="423268"/>
                <a:ext cx="80313"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310" name="Group 1310"/>
            <p:cNvGrpSpPr/>
            <p:nvPr/>
          </p:nvGrpSpPr>
          <p:grpSpPr>
            <a:xfrm>
              <a:off x="1829287" y="478872"/>
              <a:ext cx="611222" cy="552493"/>
              <a:chOff x="0" y="0"/>
              <a:chExt cx="611221" cy="552491"/>
            </a:xfrm>
          </p:grpSpPr>
          <p:sp>
            <p:nvSpPr>
              <p:cNvPr id="1305" name="Shape 1305"/>
              <p:cNvSpPr/>
              <p:nvPr/>
            </p:nvSpPr>
            <p:spPr>
              <a:xfrm>
                <a:off x="0" y="-1"/>
                <a:ext cx="611222" cy="552493"/>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306" name="Shape 1306"/>
              <p:cNvSpPr/>
              <p:nvPr/>
            </p:nvSpPr>
            <p:spPr>
              <a:xfrm flipH="1" flipV="1">
                <a:off x="89633" y="160959"/>
                <a:ext cx="432857"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7" name="Shape 1307"/>
              <p:cNvSpPr/>
              <p:nvPr/>
            </p:nvSpPr>
            <p:spPr>
              <a:xfrm flipH="1" flipV="1">
                <a:off x="274525" y="29473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8" name="Shape 1308"/>
              <p:cNvSpPr/>
              <p:nvPr/>
            </p:nvSpPr>
            <p:spPr>
              <a:xfrm flipH="1">
                <a:off x="274525" y="42089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9" name="Shape 1309"/>
              <p:cNvSpPr/>
              <p:nvPr/>
            </p:nvSpPr>
            <p:spPr>
              <a:xfrm flipH="1">
                <a:off x="89632" y="420893"/>
                <a:ext cx="80482"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312" name="Shape 1312"/>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13" name="Shape 1313"/>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14" name="Shape 1314"/>
          <p:cNvSpPr/>
          <p:nvPr/>
        </p:nvSpPr>
        <p:spPr>
          <a:xfrm>
            <a:off x="6955826" y="11867692"/>
            <a:ext cx="489474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pic>
        <p:nvPicPr>
          <p:cNvPr id="1315" name="pasted-image.tiff"/>
          <p:cNvPicPr>
            <a:picLocks noChangeAspect="1"/>
          </p:cNvPicPr>
          <p:nvPr/>
        </p:nvPicPr>
        <p:blipFill>
          <a:blip r:embed="rId3">
            <a:extLst/>
          </a:blip>
          <a:stretch>
            <a:fillRect/>
          </a:stretch>
        </p:blipFill>
        <p:spPr>
          <a:xfrm>
            <a:off x="3721329" y="6807484"/>
            <a:ext cx="6032133" cy="3393506"/>
          </a:xfrm>
          <a:prstGeom prst="rect">
            <a:avLst/>
          </a:prstGeom>
          <a:ln w="12700">
            <a:miter lim="400000"/>
          </a:ln>
        </p:spPr>
      </p:pic>
      <p:sp>
        <p:nvSpPr>
          <p:cNvPr id="1316" name="Shape 1316"/>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317" name="Shape 1317"/>
          <p:cNvSpPr/>
          <p:nvPr/>
        </p:nvSpPr>
        <p:spPr>
          <a:xfrm>
            <a:off x="4069575" y="9368905"/>
            <a:ext cx="4725400"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TFE Workspace Management</a:t>
            </a:r>
          </a:p>
        </p:txBody>
      </p:sp>
      <p:sp>
        <p:nvSpPr>
          <p:cNvPr id="1318" name="Shape 1318"/>
          <p:cNvSpPr/>
          <p:nvPr/>
        </p:nvSpPr>
        <p:spPr>
          <a:xfrm>
            <a:off x="1259404" y="9972757"/>
            <a:ext cx="2557732" cy="10075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1"/>
                </a:solidFill>
              </a:defRPr>
            </a:lvl1pPr>
          </a:lstStyle>
          <a:p>
            <a:r>
              <a:t>TEAM OF OPERATORS</a:t>
            </a:r>
          </a:p>
        </p:txBody>
      </p:sp>
      <p:sp>
        <p:nvSpPr>
          <p:cNvPr id="1319" name="Shape 1319"/>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grpSp>
        <p:nvGrpSpPr>
          <p:cNvPr id="1330" name="Group 1330"/>
          <p:cNvGrpSpPr/>
          <p:nvPr/>
        </p:nvGrpSpPr>
        <p:grpSpPr>
          <a:xfrm>
            <a:off x="3966469" y="4820533"/>
            <a:ext cx="4428309" cy="786683"/>
            <a:chOff x="0" y="0"/>
            <a:chExt cx="4428307" cy="786682"/>
          </a:xfrm>
        </p:grpSpPr>
        <p:sp>
          <p:nvSpPr>
            <p:cNvPr id="1320" name="Shape 1320"/>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1" name="Shape 1321"/>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2" name="Shape 1322"/>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3" name="Shape 1323"/>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4" name="Shape 13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5" name="Shape 132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6" name="Shape 1326"/>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7" name="Shape 1327"/>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8" name="Shape 1328"/>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9" name="Shape 1329"/>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331" name="Shape 1331"/>
          <p:cNvSpPr/>
          <p:nvPr/>
        </p:nvSpPr>
        <p:spPr>
          <a:xfrm>
            <a:off x="1454476" y="4710108"/>
            <a:ext cx="2557732" cy="10075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rgbClr val="000000"/>
                </a:solidFill>
              </a:defRPr>
            </a:lvl1pPr>
          </a:lstStyle>
          <a:p>
            <a:r>
              <a:t>TEAMS OF DEVELOPERS</a:t>
            </a:r>
          </a:p>
        </p:txBody>
      </p:sp>
      <p:sp>
        <p:nvSpPr>
          <p:cNvPr id="1332" name="Shape 1332"/>
          <p:cNvSpPr/>
          <p:nvPr/>
        </p:nvSpPr>
        <p:spPr>
          <a:xfrm>
            <a:off x="4066195" y="6033141"/>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39" name="Group 1339"/>
          <p:cNvGrpSpPr/>
          <p:nvPr/>
        </p:nvGrpSpPr>
        <p:grpSpPr>
          <a:xfrm>
            <a:off x="5545623" y="10513815"/>
            <a:ext cx="1270001" cy="1270001"/>
            <a:chOff x="0" y="0"/>
            <a:chExt cx="1270000" cy="1270000"/>
          </a:xfrm>
        </p:grpSpPr>
        <p:sp>
          <p:nvSpPr>
            <p:cNvPr id="1333" name="Shape 1333"/>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38" name="Group 1338"/>
            <p:cNvGrpSpPr/>
            <p:nvPr/>
          </p:nvGrpSpPr>
          <p:grpSpPr>
            <a:xfrm>
              <a:off x="116500" y="159352"/>
              <a:ext cx="1011600" cy="976696"/>
              <a:chOff x="0" y="0"/>
              <a:chExt cx="1011598" cy="976695"/>
            </a:xfrm>
          </p:grpSpPr>
          <p:sp>
            <p:nvSpPr>
              <p:cNvPr id="1334" name="Shape 1334"/>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5" name="Shape 1335"/>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6" name="Shape 1336"/>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7" name="Shape 1337"/>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340" name="Shape 1340"/>
          <p:cNvSpPr/>
          <p:nvPr/>
        </p:nvSpPr>
        <p:spPr>
          <a:xfrm>
            <a:off x="5545623" y="10867383"/>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341" name="Shape 1341"/>
          <p:cNvSpPr/>
          <p:nvPr/>
        </p:nvSpPr>
        <p:spPr>
          <a:xfrm>
            <a:off x="1382982" y="3214341"/>
            <a:ext cx="22612748" cy="9631106"/>
          </a:xfrm>
          <a:prstGeom prst="rect">
            <a:avLst/>
          </a:prstGeom>
          <a:solidFill>
            <a:srgbClr val="FFFFFF">
              <a:alpha val="76649"/>
            </a:srgb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342" name="screencapture-atlas-hashicorp-beta-hashicorp-bank-1505519242000.png"/>
          <p:cNvPicPr>
            <a:picLocks noChangeAspect="1"/>
          </p:cNvPicPr>
          <p:nvPr/>
        </p:nvPicPr>
        <p:blipFill>
          <a:blip r:embed="rId4">
            <a:extLst/>
          </a:blip>
          <a:srcRect l="271"/>
          <a:stretch>
            <a:fillRect/>
          </a:stretch>
        </p:blipFill>
        <p:spPr>
          <a:xfrm>
            <a:off x="5048505" y="4354236"/>
            <a:ext cx="18549586" cy="7351440"/>
          </a:xfrm>
          <a:prstGeom prst="rect">
            <a:avLst/>
          </a:prstGeom>
          <a:ln w="88900">
            <a:solidFill>
              <a:srgbClr val="A7A7A7"/>
            </a:solidFill>
            <a:miter/>
          </a:ln>
          <a:effectLst>
            <a:outerShdw blurRad="127000" dir="2700000" rotWithShape="0">
              <a:srgbClr val="000000">
                <a:alpha val="75000"/>
              </a:srgbClr>
            </a:outerShdw>
          </a:effectLst>
        </p:spPr>
      </p:pic>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6" name="Shape 1346"/>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47" name="Shape 1347"/>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348" name="Shape 1348"/>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49" name="Shape 1349"/>
          <p:cNvSpPr/>
          <p:nvPr/>
        </p:nvSpPr>
        <p:spPr>
          <a:xfrm>
            <a:off x="9692370" y="3533723"/>
            <a:ext cx="6157223"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350" name="Shape 1350"/>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1" name="Shape 1351"/>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2" name="Shape 1352"/>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3" name="Shape 1353"/>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4" name="Shape 1354"/>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5" name="Shape 1355"/>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356" name="Shape 1356"/>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357" name="Shape 1357"/>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8" name="Shape 1358"/>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9" name="Shape 135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66" name="Group 1366"/>
          <p:cNvGrpSpPr/>
          <p:nvPr/>
        </p:nvGrpSpPr>
        <p:grpSpPr>
          <a:xfrm>
            <a:off x="1823968" y="6618227"/>
            <a:ext cx="681098" cy="2866536"/>
            <a:chOff x="0" y="0"/>
            <a:chExt cx="681096" cy="2866535"/>
          </a:xfrm>
        </p:grpSpPr>
        <p:sp>
          <p:nvSpPr>
            <p:cNvPr id="1360" name="Shape 1360"/>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1" name="Shape 1361"/>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62" name="Shape 1362"/>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3" name="Shape 1363"/>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64" name="Shape 136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5" name="Shape 136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367" name="Shape 1367"/>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68" name="Shape 1368"/>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69" name="Shape 1369"/>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370" name="Shape 1370"/>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71" name="Shape 1371"/>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372" name="Shape 1372"/>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373" name="Shape 1373"/>
          <p:cNvSpPr>
            <a:spLocks noGrp="1"/>
          </p:cNvSpPr>
          <p:nvPr>
            <p:ph type="title"/>
          </p:nvPr>
        </p:nvSpPr>
        <p:spPr>
          <a:xfrm>
            <a:off x="1565396" y="875901"/>
            <a:ext cx="21746796" cy="1405845"/>
          </a:xfrm>
          <a:prstGeom prst="rect">
            <a:avLst/>
          </a:prstGeom>
        </p:spPr>
        <p:txBody>
          <a:bodyPr/>
          <a:lstStyle>
            <a:lvl1pPr defTabSz="1664208">
              <a:spcBef>
                <a:spcPts val="1600"/>
              </a:spcBef>
              <a:defRPr sz="6734" spc="-240">
                <a:latin typeface="Verdana"/>
                <a:ea typeface="Verdana"/>
                <a:cs typeface="Verdana"/>
                <a:sym typeface="Verdana"/>
              </a:defRPr>
            </a:lvl1pPr>
          </a:lstStyle>
          <a:p>
            <a:r>
              <a:t>Remote Terraform runs and state management</a:t>
            </a:r>
          </a:p>
        </p:txBody>
      </p:sp>
      <p:pic>
        <p:nvPicPr>
          <p:cNvPr id="1374" name="pasted-image.tiff"/>
          <p:cNvPicPr>
            <a:picLocks noChangeAspect="1"/>
          </p:cNvPicPr>
          <p:nvPr/>
        </p:nvPicPr>
        <p:blipFill>
          <a:blip r:embed="rId3">
            <a:extLst/>
          </a:blip>
          <a:stretch>
            <a:fillRect/>
          </a:stretch>
        </p:blipFill>
        <p:spPr>
          <a:xfrm>
            <a:off x="3454165" y="6470191"/>
            <a:ext cx="4725400" cy="3706248"/>
          </a:xfrm>
          <a:prstGeom prst="rect">
            <a:avLst/>
          </a:prstGeom>
          <a:ln w="12700">
            <a:miter lim="400000"/>
          </a:ln>
        </p:spPr>
      </p:pic>
      <p:grpSp>
        <p:nvGrpSpPr>
          <p:cNvPr id="1400" name="Group 1400"/>
          <p:cNvGrpSpPr/>
          <p:nvPr/>
        </p:nvGrpSpPr>
        <p:grpSpPr>
          <a:xfrm>
            <a:off x="4546046" y="4769116"/>
            <a:ext cx="2541639" cy="1132479"/>
            <a:chOff x="0" y="0"/>
            <a:chExt cx="2541638" cy="1132477"/>
          </a:xfrm>
        </p:grpSpPr>
        <p:grpSp>
          <p:nvGrpSpPr>
            <p:cNvPr id="1379" name="Group 1379"/>
            <p:cNvGrpSpPr/>
            <p:nvPr/>
          </p:nvGrpSpPr>
          <p:grpSpPr>
            <a:xfrm>
              <a:off x="0" y="-1"/>
              <a:ext cx="782944" cy="917733"/>
              <a:chOff x="0" y="0"/>
              <a:chExt cx="782943" cy="917731"/>
            </a:xfrm>
          </p:grpSpPr>
          <p:sp>
            <p:nvSpPr>
              <p:cNvPr id="1375" name="Shape 1375"/>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78" name="Group 1378"/>
              <p:cNvGrpSpPr/>
              <p:nvPr/>
            </p:nvGrpSpPr>
            <p:grpSpPr>
              <a:xfrm>
                <a:off x="50923" y="0"/>
                <a:ext cx="681097" cy="786682"/>
                <a:chOff x="0" y="0"/>
                <a:chExt cx="681096" cy="786681"/>
              </a:xfrm>
            </p:grpSpPr>
            <p:sp>
              <p:nvSpPr>
                <p:cNvPr id="1376" name="Shape 137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77" name="Shape 1377"/>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84" name="Group 1384"/>
            <p:cNvGrpSpPr/>
            <p:nvPr/>
          </p:nvGrpSpPr>
          <p:grpSpPr>
            <a:xfrm>
              <a:off x="458216" y="-1"/>
              <a:ext cx="782945" cy="917733"/>
              <a:chOff x="0" y="0"/>
              <a:chExt cx="782943" cy="917731"/>
            </a:xfrm>
          </p:grpSpPr>
          <p:sp>
            <p:nvSpPr>
              <p:cNvPr id="1380" name="Shape 1380"/>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83" name="Group 1383"/>
              <p:cNvGrpSpPr/>
              <p:nvPr/>
            </p:nvGrpSpPr>
            <p:grpSpPr>
              <a:xfrm>
                <a:off x="50923" y="0"/>
                <a:ext cx="681097" cy="786682"/>
                <a:chOff x="0" y="0"/>
                <a:chExt cx="681096" cy="786681"/>
              </a:xfrm>
            </p:grpSpPr>
            <p:sp>
              <p:nvSpPr>
                <p:cNvPr id="1381" name="Shape 138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82" name="Shape 1382"/>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89" name="Group 1389"/>
            <p:cNvGrpSpPr/>
            <p:nvPr/>
          </p:nvGrpSpPr>
          <p:grpSpPr>
            <a:xfrm>
              <a:off x="1758695" y="-1"/>
              <a:ext cx="782944" cy="917733"/>
              <a:chOff x="0" y="0"/>
              <a:chExt cx="782943" cy="917731"/>
            </a:xfrm>
          </p:grpSpPr>
          <p:sp>
            <p:nvSpPr>
              <p:cNvPr id="1385" name="Shape 1385"/>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88" name="Group 1388"/>
              <p:cNvGrpSpPr/>
              <p:nvPr/>
            </p:nvGrpSpPr>
            <p:grpSpPr>
              <a:xfrm>
                <a:off x="50923" y="0"/>
                <a:ext cx="681097" cy="786682"/>
                <a:chOff x="0" y="0"/>
                <a:chExt cx="681096" cy="786681"/>
              </a:xfrm>
            </p:grpSpPr>
            <p:sp>
              <p:nvSpPr>
                <p:cNvPr id="1386" name="Shape 138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87" name="Shape 1387"/>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94" name="Group 1394"/>
            <p:cNvGrpSpPr/>
            <p:nvPr/>
          </p:nvGrpSpPr>
          <p:grpSpPr>
            <a:xfrm>
              <a:off x="1306576" y="-1"/>
              <a:ext cx="782944" cy="917733"/>
              <a:chOff x="0" y="0"/>
              <a:chExt cx="782943" cy="917731"/>
            </a:xfrm>
          </p:grpSpPr>
          <p:sp>
            <p:nvSpPr>
              <p:cNvPr id="1390" name="Shape 1390"/>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93" name="Group 1393"/>
              <p:cNvGrpSpPr/>
              <p:nvPr/>
            </p:nvGrpSpPr>
            <p:grpSpPr>
              <a:xfrm>
                <a:off x="50923" y="0"/>
                <a:ext cx="681097" cy="786682"/>
                <a:chOff x="0" y="0"/>
                <a:chExt cx="681096" cy="786681"/>
              </a:xfrm>
            </p:grpSpPr>
            <p:sp>
              <p:nvSpPr>
                <p:cNvPr id="1391" name="Shape 139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92" name="Shape 1392"/>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99" name="Group 1399"/>
            <p:cNvGrpSpPr/>
            <p:nvPr/>
          </p:nvGrpSpPr>
          <p:grpSpPr>
            <a:xfrm>
              <a:off x="789432" y="0"/>
              <a:ext cx="966150" cy="1132478"/>
              <a:chOff x="0" y="0"/>
              <a:chExt cx="966148" cy="1132477"/>
            </a:xfrm>
          </p:grpSpPr>
          <p:sp>
            <p:nvSpPr>
              <p:cNvPr id="1395" name="Shape 1395"/>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98" name="Group 1398"/>
              <p:cNvGrpSpPr/>
              <p:nvPr/>
            </p:nvGrpSpPr>
            <p:grpSpPr>
              <a:xfrm>
                <a:off x="62839" y="0"/>
                <a:ext cx="840471" cy="970763"/>
                <a:chOff x="0" y="0"/>
                <a:chExt cx="840470" cy="970762"/>
              </a:xfrm>
            </p:grpSpPr>
            <p:sp>
              <p:nvSpPr>
                <p:cNvPr id="1396" name="Shape 1396"/>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97" name="Shape 1397"/>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401" name="Shape 1401"/>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5" name="Shape 1405"/>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6" name="Shape 1406"/>
          <p:cNvSpPr/>
          <p:nvPr/>
        </p:nvSpPr>
        <p:spPr>
          <a:xfrm flipV="1">
            <a:off x="10490312" y="77966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7" name="Shape 1407"/>
          <p:cNvSpPr/>
          <p:nvPr/>
        </p:nvSpPr>
        <p:spPr>
          <a:xfrm flipV="1">
            <a:off x="6180623" y="5965736"/>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8" name="Shape 1408"/>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9" name="Shape 140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10" name="Shape 1410"/>
          <p:cNvSpPr/>
          <p:nvPr/>
        </p:nvSpPr>
        <p:spPr>
          <a:xfrm>
            <a:off x="13472346" y="3517025"/>
            <a:ext cx="8710406"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411" name="Shape 141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95</a:t>
            </a:fld>
            <a:endParaRPr/>
          </a:p>
        </p:txBody>
      </p:sp>
      <p:sp>
        <p:nvSpPr>
          <p:cNvPr id="1412" name="Shape 141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17" name="Group 1417"/>
          <p:cNvGrpSpPr/>
          <p:nvPr/>
        </p:nvGrpSpPr>
        <p:grpSpPr>
          <a:xfrm>
            <a:off x="12465370" y="10280274"/>
            <a:ext cx="611222" cy="696699"/>
            <a:chOff x="0" y="0"/>
            <a:chExt cx="611221" cy="696698"/>
          </a:xfrm>
        </p:grpSpPr>
        <p:sp>
          <p:nvSpPr>
            <p:cNvPr id="1413" name="Shape 141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4" name="Shape 141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5" name="Shape 141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6" name="Shape 141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418" name="Shape 1418"/>
          <p:cNvSpPr>
            <a:spLocks noGrp="1"/>
          </p:cNvSpPr>
          <p:nvPr>
            <p:ph type="title"/>
          </p:nvPr>
        </p:nvSpPr>
        <p:spPr>
          <a:xfrm>
            <a:off x="1565396" y="875901"/>
            <a:ext cx="21746796" cy="1405845"/>
          </a:xfrm>
          <a:prstGeom prst="rect">
            <a:avLst/>
          </a:prstGeom>
        </p:spPr>
        <p:txBody>
          <a:bodyPr/>
          <a:lstStyle>
            <a:lvl1pPr defTabSz="1664208">
              <a:spcBef>
                <a:spcPts val="1600"/>
              </a:spcBef>
              <a:defRPr sz="6734" spc="-240">
                <a:latin typeface="Verdana"/>
                <a:ea typeface="Verdana"/>
                <a:cs typeface="Verdana"/>
                <a:sym typeface="Verdana"/>
              </a:defRPr>
            </a:lvl1pPr>
          </a:lstStyle>
          <a:p>
            <a:r>
              <a:t>Remote state management and Terraform runs</a:t>
            </a:r>
          </a:p>
        </p:txBody>
      </p:sp>
      <p:sp>
        <p:nvSpPr>
          <p:cNvPr id="1419" name="Shape 141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420" name="Shape 1420"/>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27" name="Group 1427"/>
          <p:cNvGrpSpPr/>
          <p:nvPr/>
        </p:nvGrpSpPr>
        <p:grpSpPr>
          <a:xfrm>
            <a:off x="1724889" y="6715892"/>
            <a:ext cx="681097" cy="2866536"/>
            <a:chOff x="0" y="0"/>
            <a:chExt cx="681096" cy="2866535"/>
          </a:xfrm>
        </p:grpSpPr>
        <p:sp>
          <p:nvSpPr>
            <p:cNvPr id="1421" name="Shape 1421"/>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2" name="Shape 1422"/>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23" name="Shape 1423"/>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4" name="Shape 1424"/>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25" name="Shape 142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6" name="Shape 1426"/>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428" name="Shape 1428"/>
          <p:cNvSpPr/>
          <p:nvPr/>
        </p:nvSpPr>
        <p:spPr>
          <a:xfrm flipV="1">
            <a:off x="3063657"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29" name="Shape 1429"/>
          <p:cNvSpPr/>
          <p:nvPr/>
        </p:nvSpPr>
        <p:spPr>
          <a:xfrm>
            <a:off x="6180623" y="949224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53" name="Group 1453"/>
          <p:cNvGrpSpPr/>
          <p:nvPr/>
        </p:nvGrpSpPr>
        <p:grpSpPr>
          <a:xfrm>
            <a:off x="4914457" y="11434254"/>
            <a:ext cx="2532333" cy="1390119"/>
            <a:chOff x="0" y="0"/>
            <a:chExt cx="2532331" cy="1390118"/>
          </a:xfrm>
        </p:grpSpPr>
        <p:sp>
          <p:nvSpPr>
            <p:cNvPr id="1430" name="Shape 1430"/>
            <p:cNvSpPr/>
            <p:nvPr/>
          </p:nvSpPr>
          <p:spPr>
            <a:xfrm>
              <a:off x="0" y="0"/>
              <a:ext cx="2532332" cy="1390119"/>
            </a:xfrm>
            <a:prstGeom prst="rect">
              <a:avLst/>
            </a:prstGeom>
            <a:solidFill>
              <a:srgbClr val="DDDDDD"/>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40" name="Group 1440"/>
            <p:cNvGrpSpPr/>
            <p:nvPr/>
          </p:nvGrpSpPr>
          <p:grpSpPr>
            <a:xfrm>
              <a:off x="132941" y="289214"/>
              <a:ext cx="681097" cy="931808"/>
              <a:chOff x="0" y="0"/>
              <a:chExt cx="681096" cy="931806"/>
            </a:xfrm>
          </p:grpSpPr>
          <p:sp>
            <p:nvSpPr>
              <p:cNvPr id="1431" name="Shape 1431"/>
              <p:cNvSpPr/>
              <p:nvPr/>
            </p:nvSpPr>
            <p:spPr>
              <a:xfrm>
                <a:off x="-1" y="0"/>
                <a:ext cx="681098" cy="931807"/>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32" name="Shape 1432"/>
              <p:cNvSpPr/>
              <p:nvPr/>
            </p:nvSpPr>
            <p:spPr>
              <a:xfrm flipH="1" flipV="1">
                <a:off x="211014" y="307120"/>
                <a:ext cx="227730"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3" name="Shape 1433"/>
              <p:cNvSpPr/>
              <p:nvPr/>
            </p:nvSpPr>
            <p:spPr>
              <a:xfrm flipH="1" flipV="1">
                <a:off x="135802" y="179675"/>
                <a:ext cx="409494"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4" name="Shape 1434"/>
              <p:cNvSpPr/>
              <p:nvPr/>
            </p:nvSpPr>
            <p:spPr>
              <a:xfrm flipH="1">
                <a:off x="135802" y="430386"/>
                <a:ext cx="75213"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5" name="Shape 1435"/>
              <p:cNvSpPr/>
              <p:nvPr/>
            </p:nvSpPr>
            <p:spPr>
              <a:xfrm flipH="1">
                <a:off x="298764" y="430386"/>
                <a:ext cx="246532"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6" name="Shape 1436"/>
              <p:cNvSpPr/>
              <p:nvPr/>
            </p:nvSpPr>
            <p:spPr>
              <a:xfrm>
                <a:off x="135801" y="662293"/>
                <a:ext cx="190121"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7" name="Shape 1437"/>
              <p:cNvSpPr/>
              <p:nvPr/>
            </p:nvSpPr>
            <p:spPr>
              <a:xfrm flipH="1">
                <a:off x="231908" y="545295"/>
                <a:ext cx="313388"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8" name="Shape 1438"/>
              <p:cNvSpPr/>
              <p:nvPr/>
            </p:nvSpPr>
            <p:spPr>
              <a:xfrm flipH="1">
                <a:off x="135803" y="777202"/>
                <a:ext cx="56409"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9" name="Shape 1439"/>
              <p:cNvSpPr/>
              <p:nvPr/>
            </p:nvSpPr>
            <p:spPr>
              <a:xfrm flipH="1">
                <a:off x="282050" y="777202"/>
                <a:ext cx="119087"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446" name="Group 1446"/>
            <p:cNvGrpSpPr/>
            <p:nvPr/>
          </p:nvGrpSpPr>
          <p:grpSpPr>
            <a:xfrm>
              <a:off x="1012350" y="477280"/>
              <a:ext cx="618625" cy="555676"/>
              <a:chOff x="0" y="0"/>
              <a:chExt cx="618624" cy="555675"/>
            </a:xfrm>
          </p:grpSpPr>
          <p:sp>
            <p:nvSpPr>
              <p:cNvPr id="1441" name="Shape 1441"/>
              <p:cNvSpPr/>
              <p:nvPr/>
            </p:nvSpPr>
            <p:spPr>
              <a:xfrm>
                <a:off x="0" y="0"/>
                <a:ext cx="618625" cy="555676"/>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42" name="Shape 1442"/>
              <p:cNvSpPr/>
              <p:nvPr/>
            </p:nvSpPr>
            <p:spPr>
              <a:xfrm flipH="1" flipV="1">
                <a:off x="96592" y="158454"/>
                <a:ext cx="431953" cy="1"/>
              </a:xfrm>
              <a:prstGeom prst="line">
                <a:avLst/>
              </a:prstGeom>
              <a:noFill/>
              <a:ln w="50800" cap="flat">
                <a:solidFill>
                  <a:schemeClr val="accent4"/>
                </a:solidFill>
                <a:prstDash val="solid"/>
                <a:bevel/>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3" name="Shape 1443"/>
              <p:cNvSpPr/>
              <p:nvPr/>
            </p:nvSpPr>
            <p:spPr>
              <a:xfrm flipH="1" flipV="1">
                <a:off x="96594" y="290861"/>
                <a:ext cx="221401"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4" name="Shape 1444"/>
              <p:cNvSpPr/>
              <p:nvPr/>
            </p:nvSpPr>
            <p:spPr>
              <a:xfrm flipH="1">
                <a:off x="406989" y="290861"/>
                <a:ext cx="104190"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5" name="Shape 1445"/>
              <p:cNvSpPr/>
              <p:nvPr/>
            </p:nvSpPr>
            <p:spPr>
              <a:xfrm flipH="1">
                <a:off x="96593" y="423268"/>
                <a:ext cx="80313"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452" name="Group 1452"/>
            <p:cNvGrpSpPr/>
            <p:nvPr/>
          </p:nvGrpSpPr>
          <p:grpSpPr>
            <a:xfrm>
              <a:off x="1829287" y="478872"/>
              <a:ext cx="611222" cy="552493"/>
              <a:chOff x="0" y="0"/>
              <a:chExt cx="611221" cy="552491"/>
            </a:xfrm>
          </p:grpSpPr>
          <p:sp>
            <p:nvSpPr>
              <p:cNvPr id="1447" name="Shape 1447"/>
              <p:cNvSpPr/>
              <p:nvPr/>
            </p:nvSpPr>
            <p:spPr>
              <a:xfrm>
                <a:off x="0" y="-1"/>
                <a:ext cx="611222" cy="552493"/>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48" name="Shape 1448"/>
              <p:cNvSpPr/>
              <p:nvPr/>
            </p:nvSpPr>
            <p:spPr>
              <a:xfrm flipH="1" flipV="1">
                <a:off x="89633" y="160959"/>
                <a:ext cx="432857"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9" name="Shape 1449"/>
              <p:cNvSpPr/>
              <p:nvPr/>
            </p:nvSpPr>
            <p:spPr>
              <a:xfrm flipH="1" flipV="1">
                <a:off x="274525" y="29473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0" name="Shape 1450"/>
              <p:cNvSpPr/>
              <p:nvPr/>
            </p:nvSpPr>
            <p:spPr>
              <a:xfrm flipH="1">
                <a:off x="274525" y="42089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1" name="Shape 1451"/>
              <p:cNvSpPr/>
              <p:nvPr/>
            </p:nvSpPr>
            <p:spPr>
              <a:xfrm flipH="1">
                <a:off x="89632" y="420893"/>
                <a:ext cx="80482"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454" name="Shape 1454"/>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5" name="Shape 1455"/>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6" name="Shape 1456"/>
          <p:cNvSpPr/>
          <p:nvPr/>
        </p:nvSpPr>
        <p:spPr>
          <a:xfrm>
            <a:off x="6955826" y="11867692"/>
            <a:ext cx="489474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pic>
        <p:nvPicPr>
          <p:cNvPr id="1457" name="pasted-image.tiff"/>
          <p:cNvPicPr>
            <a:picLocks noChangeAspect="1"/>
          </p:cNvPicPr>
          <p:nvPr/>
        </p:nvPicPr>
        <p:blipFill>
          <a:blip r:embed="rId3">
            <a:extLst/>
          </a:blip>
          <a:stretch>
            <a:fillRect/>
          </a:stretch>
        </p:blipFill>
        <p:spPr>
          <a:xfrm>
            <a:off x="3721329" y="6807484"/>
            <a:ext cx="6032133" cy="3393506"/>
          </a:xfrm>
          <a:prstGeom prst="rect">
            <a:avLst/>
          </a:prstGeom>
          <a:ln w="12700">
            <a:miter lim="400000"/>
          </a:ln>
        </p:spPr>
      </p:pic>
      <p:sp>
        <p:nvSpPr>
          <p:cNvPr id="1458" name="Shape 145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459" name="Shape 1459"/>
          <p:cNvSpPr/>
          <p:nvPr/>
        </p:nvSpPr>
        <p:spPr>
          <a:xfrm>
            <a:off x="4069575" y="9368905"/>
            <a:ext cx="4725400"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TFE Workspace Management</a:t>
            </a:r>
          </a:p>
        </p:txBody>
      </p:sp>
      <p:sp>
        <p:nvSpPr>
          <p:cNvPr id="1460" name="Shape 1460"/>
          <p:cNvSpPr/>
          <p:nvPr/>
        </p:nvSpPr>
        <p:spPr>
          <a:xfrm>
            <a:off x="1259404" y="9972757"/>
            <a:ext cx="2557732" cy="10075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1"/>
                </a:solidFill>
              </a:defRPr>
            </a:lvl1pPr>
          </a:lstStyle>
          <a:p>
            <a:r>
              <a:t>TEAM OF OPERATORS</a:t>
            </a:r>
          </a:p>
        </p:txBody>
      </p:sp>
      <p:sp>
        <p:nvSpPr>
          <p:cNvPr id="1461" name="Shape 1461"/>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grpSp>
        <p:nvGrpSpPr>
          <p:cNvPr id="1472" name="Group 1472"/>
          <p:cNvGrpSpPr/>
          <p:nvPr/>
        </p:nvGrpSpPr>
        <p:grpSpPr>
          <a:xfrm>
            <a:off x="3966469" y="4820533"/>
            <a:ext cx="4428309" cy="786683"/>
            <a:chOff x="0" y="0"/>
            <a:chExt cx="4428307" cy="786682"/>
          </a:xfrm>
        </p:grpSpPr>
        <p:sp>
          <p:nvSpPr>
            <p:cNvPr id="1462" name="Shape 1462"/>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3" name="Shape 1463"/>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4" name="Shape 1464"/>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5" name="Shape 1465"/>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6" name="Shape 146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7" name="Shape 146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8" name="Shape 1468"/>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9" name="Shape 1469"/>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0" name="Shape 1470"/>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71" name="Shape 1471"/>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473" name="Shape 1473"/>
          <p:cNvSpPr/>
          <p:nvPr/>
        </p:nvSpPr>
        <p:spPr>
          <a:xfrm>
            <a:off x="1454476" y="4710108"/>
            <a:ext cx="2557732" cy="10075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rgbClr val="000000"/>
                </a:solidFill>
              </a:defRPr>
            </a:lvl1pPr>
          </a:lstStyle>
          <a:p>
            <a:r>
              <a:t>TEAMS OF DEVELOPERS</a:t>
            </a:r>
          </a:p>
        </p:txBody>
      </p:sp>
      <p:sp>
        <p:nvSpPr>
          <p:cNvPr id="1474" name="Shape 1474"/>
          <p:cNvSpPr/>
          <p:nvPr/>
        </p:nvSpPr>
        <p:spPr>
          <a:xfrm>
            <a:off x="4066195" y="6033141"/>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81" name="Group 1481"/>
          <p:cNvGrpSpPr/>
          <p:nvPr/>
        </p:nvGrpSpPr>
        <p:grpSpPr>
          <a:xfrm>
            <a:off x="5545623" y="10513815"/>
            <a:ext cx="1270001" cy="1270001"/>
            <a:chOff x="0" y="0"/>
            <a:chExt cx="1270000" cy="1270000"/>
          </a:xfrm>
        </p:grpSpPr>
        <p:sp>
          <p:nvSpPr>
            <p:cNvPr id="1475" name="Shape 1475"/>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80" name="Group 1480"/>
            <p:cNvGrpSpPr/>
            <p:nvPr/>
          </p:nvGrpSpPr>
          <p:grpSpPr>
            <a:xfrm>
              <a:off x="116500" y="159352"/>
              <a:ext cx="1011600" cy="976696"/>
              <a:chOff x="0" y="0"/>
              <a:chExt cx="1011598" cy="976695"/>
            </a:xfrm>
          </p:grpSpPr>
          <p:sp>
            <p:nvSpPr>
              <p:cNvPr id="1476" name="Shape 1476"/>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7" name="Shape 1477"/>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8" name="Shape 1478"/>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9" name="Shape 1479"/>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482" name="Shape 1482"/>
          <p:cNvSpPr/>
          <p:nvPr/>
        </p:nvSpPr>
        <p:spPr>
          <a:xfrm>
            <a:off x="5545623" y="10867383"/>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483" name="Shape 1483"/>
          <p:cNvSpPr/>
          <p:nvPr/>
        </p:nvSpPr>
        <p:spPr>
          <a:xfrm>
            <a:off x="1382982" y="3214341"/>
            <a:ext cx="22612748" cy="9631106"/>
          </a:xfrm>
          <a:prstGeom prst="rect">
            <a:avLst/>
          </a:prstGeom>
          <a:solidFill>
            <a:srgbClr val="FFFFFF">
              <a:alpha val="76649"/>
            </a:srgb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484" name="screencapture-atlas-hashicorp-beta-hashicorp-bank-networking-staging-runs-run-YYf3xgY4JYZh5PF9-1505521398729.png"/>
          <p:cNvPicPr>
            <a:picLocks noChangeAspect="1"/>
          </p:cNvPicPr>
          <p:nvPr/>
        </p:nvPicPr>
        <p:blipFill>
          <a:blip r:embed="rId4">
            <a:extLst/>
          </a:blip>
          <a:srcRect l="346"/>
          <a:stretch>
            <a:fillRect/>
          </a:stretch>
        </p:blipFill>
        <p:spPr>
          <a:xfrm>
            <a:off x="3721329" y="2916405"/>
            <a:ext cx="13315395" cy="9757251"/>
          </a:xfrm>
          <a:prstGeom prst="rect">
            <a:avLst/>
          </a:prstGeom>
          <a:ln w="88900">
            <a:solidFill>
              <a:srgbClr val="A7A7A7"/>
            </a:solidFill>
            <a:miter/>
          </a:ln>
          <a:effectLst>
            <a:outerShdw blurRad="127000" dir="2700000" rotWithShape="0">
              <a:srgbClr val="000000">
                <a:alpha val="75000"/>
              </a:srgbClr>
            </a:outerShdw>
          </a:effectLst>
        </p:spPr>
      </p:pic>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 name="Shape 1488"/>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89" name="Shape 1489"/>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490" name="Shape 1490"/>
          <p:cNvSpPr/>
          <p:nvPr/>
        </p:nvSpPr>
        <p:spPr>
          <a:xfrm>
            <a:off x="17510943" y="11535758"/>
            <a:ext cx="322357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491" name="Shape 1491"/>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2" name="Shape 1492"/>
          <p:cNvSpPr/>
          <p:nvPr/>
        </p:nvSpPr>
        <p:spPr>
          <a:xfrm>
            <a:off x="9692370" y="3533723"/>
            <a:ext cx="6157223"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493" name="Shape 149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4" name="Shape 149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5" name="Shape 149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6" name="Shape 149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7" name="Shape 1497"/>
          <p:cNvSpPr/>
          <p:nvPr/>
        </p:nvSpPr>
        <p:spPr>
          <a:xfrm>
            <a:off x="16701986" y="3365100"/>
            <a:ext cx="7470674"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8" name="Shape 1498"/>
          <p:cNvSpPr/>
          <p:nvPr/>
        </p:nvSpPr>
        <p:spPr>
          <a:xfrm>
            <a:off x="16703523" y="3517025"/>
            <a:ext cx="7467601" cy="6646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Extensible provider model</a:t>
            </a:r>
          </a:p>
        </p:txBody>
      </p:sp>
      <p:sp>
        <p:nvSpPr>
          <p:cNvPr id="1499" name="Shape 1499"/>
          <p:cNvSpPr/>
          <p:nvPr/>
        </p:nvSpPr>
        <p:spPr>
          <a:xfrm>
            <a:off x="18118641" y="9685430"/>
            <a:ext cx="2711347"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500" name="image48.png"/>
          <p:cNvPicPr>
            <a:picLocks noChangeAspect="1"/>
          </p:cNvPicPr>
          <p:nvPr/>
        </p:nvPicPr>
        <p:blipFill>
          <a:blip r:embed="rId3">
            <a:alphaModFix amt="34000"/>
            <a:extLst/>
          </a:blip>
          <a:stretch>
            <a:fillRect/>
          </a:stretch>
        </p:blipFill>
        <p:spPr>
          <a:xfrm>
            <a:off x="20879770" y="9135367"/>
            <a:ext cx="2000262" cy="945124"/>
          </a:xfrm>
          <a:prstGeom prst="rect">
            <a:avLst/>
          </a:prstGeom>
          <a:ln w="12700">
            <a:miter lim="400000"/>
          </a:ln>
        </p:spPr>
      </p:pic>
      <p:sp>
        <p:nvSpPr>
          <p:cNvPr id="1501" name="Shape 1501"/>
          <p:cNvSpPr/>
          <p:nvPr/>
        </p:nvSpPr>
        <p:spPr>
          <a:xfrm>
            <a:off x="16485156" y="10613873"/>
            <a:ext cx="271134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502" name="image48.png"/>
          <p:cNvPicPr>
            <a:picLocks noChangeAspect="1"/>
          </p:cNvPicPr>
          <p:nvPr/>
        </p:nvPicPr>
        <p:blipFill>
          <a:blip r:embed="rId3">
            <a:alphaModFix amt="34000"/>
            <a:extLst/>
          </a:blip>
          <a:stretch>
            <a:fillRect/>
          </a:stretch>
        </p:blipFill>
        <p:spPr>
          <a:xfrm>
            <a:off x="19182439" y="10014311"/>
            <a:ext cx="2000263" cy="945124"/>
          </a:xfrm>
          <a:prstGeom prst="rect">
            <a:avLst/>
          </a:prstGeom>
          <a:ln w="12700">
            <a:miter lim="400000"/>
          </a:ln>
        </p:spPr>
      </p:pic>
      <p:sp>
        <p:nvSpPr>
          <p:cNvPr id="1503" name="Shape 150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96</a:t>
            </a:fld>
            <a:endParaRPr/>
          </a:p>
        </p:txBody>
      </p:sp>
      <p:sp>
        <p:nvSpPr>
          <p:cNvPr id="1504" name="Shape 1504"/>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05" name="Shape 1505"/>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506" name="Shape 1506"/>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507" name="Shape 1507"/>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508" name="Shape 1508"/>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pic>
        <p:nvPicPr>
          <p:cNvPr id="1509" name="image48.png"/>
          <p:cNvPicPr>
            <a:picLocks noChangeAspect="1"/>
          </p:cNvPicPr>
          <p:nvPr/>
        </p:nvPicPr>
        <p:blipFill>
          <a:blip r:embed="rId3">
            <a:alphaModFix amt="34000"/>
            <a:extLst/>
          </a:blip>
          <a:stretch>
            <a:fillRect/>
          </a:stretch>
        </p:blipFill>
        <p:spPr>
          <a:xfrm>
            <a:off x="20783632" y="11056923"/>
            <a:ext cx="2000262" cy="945123"/>
          </a:xfrm>
          <a:prstGeom prst="rect">
            <a:avLst/>
          </a:prstGeom>
          <a:ln w="12700">
            <a:miter lim="400000"/>
          </a:ln>
        </p:spPr>
      </p:pic>
      <p:grpSp>
        <p:nvGrpSpPr>
          <p:cNvPr id="1512" name="Group 1512"/>
          <p:cNvGrpSpPr/>
          <p:nvPr/>
        </p:nvGrpSpPr>
        <p:grpSpPr>
          <a:xfrm>
            <a:off x="18928472" y="10007017"/>
            <a:ext cx="711656" cy="840741"/>
            <a:chOff x="0" y="0"/>
            <a:chExt cx="711655" cy="840739"/>
          </a:xfrm>
        </p:grpSpPr>
        <p:sp>
          <p:nvSpPr>
            <p:cNvPr id="1510" name="Shape 1510"/>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1" name="Shape 1511"/>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t>√</a:t>
              </a:r>
            </a:p>
          </p:txBody>
        </p:sp>
      </p:grpSp>
      <p:sp>
        <p:nvSpPr>
          <p:cNvPr id="1513" name="Shape 151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4" name="Shape 1514"/>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5" name="Shape 1515"/>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6" name="Shape 1516"/>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23" name="Group 1523"/>
          <p:cNvGrpSpPr/>
          <p:nvPr/>
        </p:nvGrpSpPr>
        <p:grpSpPr>
          <a:xfrm>
            <a:off x="1823968" y="6618227"/>
            <a:ext cx="681098" cy="2866536"/>
            <a:chOff x="0" y="0"/>
            <a:chExt cx="681096" cy="2866535"/>
          </a:xfrm>
        </p:grpSpPr>
        <p:sp>
          <p:nvSpPr>
            <p:cNvPr id="1517" name="Shape 1517"/>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18" name="Shape 1518"/>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19" name="Shape 1519"/>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20" name="Shape 1520"/>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21" name="Shape 152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22" name="Shape 1522"/>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524" name="Shape 1524"/>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5" name="Shape 1525"/>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6" name="Shape 1526"/>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527" name="Shape 152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8" name="Shape 152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529" name="Shape 152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530" name="screencapture-atlas-hashicorp-beta-hashicorp-bank-networking-staging-runs-run-YYf3xgY4JYZh5PF9-1505521398729.png"/>
          <p:cNvPicPr>
            <a:picLocks noChangeAspect="1"/>
          </p:cNvPicPr>
          <p:nvPr/>
        </p:nvPicPr>
        <p:blipFill>
          <a:blip r:embed="rId4">
            <a:extLst/>
          </a:blip>
          <a:srcRect l="346"/>
          <a:stretch>
            <a:fillRect/>
          </a:stretch>
        </p:blipFill>
        <p:spPr>
          <a:xfrm>
            <a:off x="3372115" y="6478703"/>
            <a:ext cx="4889604" cy="3583002"/>
          </a:xfrm>
          <a:prstGeom prst="rect">
            <a:avLst/>
          </a:prstGeom>
          <a:ln w="63500">
            <a:solidFill>
              <a:schemeClr val="accent1"/>
            </a:solidFill>
            <a:miter/>
          </a:ln>
          <a:effectLst>
            <a:outerShdw blurRad="127000" dir="2700000" rotWithShape="0">
              <a:srgbClr val="000000">
                <a:alpha val="75000"/>
              </a:srgbClr>
            </a:outerShdw>
          </a:effectLst>
        </p:spPr>
      </p:pic>
      <p:grpSp>
        <p:nvGrpSpPr>
          <p:cNvPr id="1533" name="Group 1533"/>
          <p:cNvGrpSpPr/>
          <p:nvPr/>
        </p:nvGrpSpPr>
        <p:grpSpPr>
          <a:xfrm>
            <a:off x="20648559" y="9187559"/>
            <a:ext cx="711656" cy="840741"/>
            <a:chOff x="0" y="0"/>
            <a:chExt cx="711655" cy="840739"/>
          </a:xfrm>
        </p:grpSpPr>
        <p:sp>
          <p:nvSpPr>
            <p:cNvPr id="1531" name="Shape 1531"/>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32" name="Shape 1532"/>
            <p:cNvSpPr/>
            <p:nvPr/>
          </p:nvSpPr>
          <p:spPr>
            <a:xfrm>
              <a:off x="0" y="0"/>
              <a:ext cx="711656" cy="84074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b">
              <a:noAutofit/>
            </a:bodyPr>
            <a:lstStyle>
              <a:lvl1pPr>
                <a:defRPr sz="3000"/>
              </a:lvl1pPr>
            </a:lstStyle>
            <a:p>
              <a:r>
                <a:t>√</a:t>
              </a:r>
            </a:p>
          </p:txBody>
        </p:sp>
      </p:grpSp>
      <p:sp>
        <p:nvSpPr>
          <p:cNvPr id="1534" name="Shape 1534"/>
          <p:cNvSpPr/>
          <p:nvPr/>
        </p:nvSpPr>
        <p:spPr>
          <a:xfrm>
            <a:off x="20484025" y="11290887"/>
            <a:ext cx="583848" cy="583848"/>
          </a:xfrm>
          <a:prstGeom prst="ellipse">
            <a:avLst/>
          </a:prstGeom>
          <a:solidFill>
            <a:srgbClr val="FF26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35" name="Shape 1535"/>
          <p:cNvSpPr/>
          <p:nvPr/>
        </p:nvSpPr>
        <p:spPr>
          <a:xfrm>
            <a:off x="20470919" y="11098941"/>
            <a:ext cx="711656"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lstStyle>
            <a:lvl1pPr>
              <a:defRPr sz="3000"/>
            </a:lvl1pPr>
          </a:lstStyle>
          <a:p>
            <a:r>
              <a:t>√</a:t>
            </a:r>
          </a:p>
        </p:txBody>
      </p:sp>
      <p:grpSp>
        <p:nvGrpSpPr>
          <p:cNvPr id="1561" name="Group 1561"/>
          <p:cNvGrpSpPr/>
          <p:nvPr/>
        </p:nvGrpSpPr>
        <p:grpSpPr>
          <a:xfrm>
            <a:off x="4546046" y="4769116"/>
            <a:ext cx="2541639" cy="1132479"/>
            <a:chOff x="0" y="0"/>
            <a:chExt cx="2541638" cy="1132477"/>
          </a:xfrm>
        </p:grpSpPr>
        <p:grpSp>
          <p:nvGrpSpPr>
            <p:cNvPr id="1540" name="Group 1540"/>
            <p:cNvGrpSpPr/>
            <p:nvPr/>
          </p:nvGrpSpPr>
          <p:grpSpPr>
            <a:xfrm>
              <a:off x="0" y="-1"/>
              <a:ext cx="782944" cy="917733"/>
              <a:chOff x="0" y="0"/>
              <a:chExt cx="782943" cy="917731"/>
            </a:xfrm>
          </p:grpSpPr>
          <p:sp>
            <p:nvSpPr>
              <p:cNvPr id="1536" name="Shape 1536"/>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39" name="Group 1539"/>
              <p:cNvGrpSpPr/>
              <p:nvPr/>
            </p:nvGrpSpPr>
            <p:grpSpPr>
              <a:xfrm>
                <a:off x="50923" y="0"/>
                <a:ext cx="681097" cy="786682"/>
                <a:chOff x="0" y="0"/>
                <a:chExt cx="681096" cy="786681"/>
              </a:xfrm>
            </p:grpSpPr>
            <p:sp>
              <p:nvSpPr>
                <p:cNvPr id="1537" name="Shape 1537"/>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38" name="Shape 1538"/>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45" name="Group 1545"/>
            <p:cNvGrpSpPr/>
            <p:nvPr/>
          </p:nvGrpSpPr>
          <p:grpSpPr>
            <a:xfrm>
              <a:off x="458216" y="-1"/>
              <a:ext cx="782945" cy="917733"/>
              <a:chOff x="0" y="0"/>
              <a:chExt cx="782943" cy="917731"/>
            </a:xfrm>
          </p:grpSpPr>
          <p:sp>
            <p:nvSpPr>
              <p:cNvPr id="1541" name="Shape 1541"/>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44" name="Group 1544"/>
              <p:cNvGrpSpPr/>
              <p:nvPr/>
            </p:nvGrpSpPr>
            <p:grpSpPr>
              <a:xfrm>
                <a:off x="50923" y="0"/>
                <a:ext cx="681097" cy="786682"/>
                <a:chOff x="0" y="0"/>
                <a:chExt cx="681096" cy="786681"/>
              </a:xfrm>
            </p:grpSpPr>
            <p:sp>
              <p:nvSpPr>
                <p:cNvPr id="1542" name="Shape 1542"/>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43" name="Shape 1543"/>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50" name="Group 1550"/>
            <p:cNvGrpSpPr/>
            <p:nvPr/>
          </p:nvGrpSpPr>
          <p:grpSpPr>
            <a:xfrm>
              <a:off x="1758695" y="-1"/>
              <a:ext cx="782944" cy="917733"/>
              <a:chOff x="0" y="0"/>
              <a:chExt cx="782943" cy="917731"/>
            </a:xfrm>
          </p:grpSpPr>
          <p:sp>
            <p:nvSpPr>
              <p:cNvPr id="1546" name="Shape 1546"/>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49" name="Group 1549"/>
              <p:cNvGrpSpPr/>
              <p:nvPr/>
            </p:nvGrpSpPr>
            <p:grpSpPr>
              <a:xfrm>
                <a:off x="50923" y="0"/>
                <a:ext cx="681097" cy="786682"/>
                <a:chOff x="0" y="0"/>
                <a:chExt cx="681096" cy="786681"/>
              </a:xfrm>
            </p:grpSpPr>
            <p:sp>
              <p:nvSpPr>
                <p:cNvPr id="1547" name="Shape 1547"/>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48" name="Shape 1548"/>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55" name="Group 1555"/>
            <p:cNvGrpSpPr/>
            <p:nvPr/>
          </p:nvGrpSpPr>
          <p:grpSpPr>
            <a:xfrm>
              <a:off x="1306576" y="-1"/>
              <a:ext cx="782944" cy="917733"/>
              <a:chOff x="0" y="0"/>
              <a:chExt cx="782943" cy="917731"/>
            </a:xfrm>
          </p:grpSpPr>
          <p:sp>
            <p:nvSpPr>
              <p:cNvPr id="1551" name="Shape 1551"/>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54" name="Group 1554"/>
              <p:cNvGrpSpPr/>
              <p:nvPr/>
            </p:nvGrpSpPr>
            <p:grpSpPr>
              <a:xfrm>
                <a:off x="50923" y="0"/>
                <a:ext cx="681097" cy="786682"/>
                <a:chOff x="0" y="0"/>
                <a:chExt cx="681096" cy="786681"/>
              </a:xfrm>
            </p:grpSpPr>
            <p:sp>
              <p:nvSpPr>
                <p:cNvPr id="1552" name="Shape 1552"/>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53" name="Shape 1553"/>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60" name="Group 1560"/>
            <p:cNvGrpSpPr/>
            <p:nvPr/>
          </p:nvGrpSpPr>
          <p:grpSpPr>
            <a:xfrm>
              <a:off x="789432" y="0"/>
              <a:ext cx="966150" cy="1132478"/>
              <a:chOff x="0" y="0"/>
              <a:chExt cx="966148" cy="1132477"/>
            </a:xfrm>
          </p:grpSpPr>
          <p:sp>
            <p:nvSpPr>
              <p:cNvPr id="1556" name="Shape 1556"/>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59" name="Group 1559"/>
              <p:cNvGrpSpPr/>
              <p:nvPr/>
            </p:nvGrpSpPr>
            <p:grpSpPr>
              <a:xfrm>
                <a:off x="62839" y="0"/>
                <a:ext cx="840471" cy="970763"/>
                <a:chOff x="0" y="0"/>
                <a:chExt cx="840470" cy="970762"/>
              </a:xfrm>
            </p:grpSpPr>
            <p:sp>
              <p:nvSpPr>
                <p:cNvPr id="1557" name="Shape 1557"/>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58" name="Shape 1558"/>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562" name="Shape 1562"/>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563" name="Shape 1563"/>
          <p:cNvSpPr/>
          <p:nvPr/>
        </p:nvSpPr>
        <p:spPr>
          <a:xfrm>
            <a:off x="16916232" y="10251499"/>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AWS</a:t>
            </a:r>
          </a:p>
        </p:txBody>
      </p:sp>
      <p:sp>
        <p:nvSpPr>
          <p:cNvPr id="1564" name="Shape 1564"/>
          <p:cNvSpPr/>
          <p:nvPr/>
        </p:nvSpPr>
        <p:spPr>
          <a:xfrm>
            <a:off x="16916232" y="11209574"/>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Azure</a:t>
            </a:r>
          </a:p>
        </p:txBody>
      </p:sp>
      <p:sp>
        <p:nvSpPr>
          <p:cNvPr id="1565" name="Shape 1565"/>
          <p:cNvSpPr/>
          <p:nvPr/>
        </p:nvSpPr>
        <p:spPr>
          <a:xfrm>
            <a:off x="16916232" y="9284282"/>
            <a:ext cx="1920088" cy="696699"/>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GCP</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9" name="Shape 1569"/>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0" name="Shape 157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1" name="Shape 1571"/>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572" name="Shape 157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3" name="Shape 1573"/>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4" name="Shape 1574"/>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5" name="Shape 1575"/>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6" name="Shape 157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97</a:t>
            </a:fld>
            <a:endParaRPr/>
          </a:p>
        </p:txBody>
      </p:sp>
      <p:sp>
        <p:nvSpPr>
          <p:cNvPr id="1577" name="Shape 1577"/>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8" name="Shape 1578"/>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579" name="Shape 157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580" name="Shape 1580"/>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581" name="Shape 1581"/>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with Sentinel policy as code management</a:t>
            </a:r>
          </a:p>
        </p:txBody>
      </p:sp>
      <p:sp>
        <p:nvSpPr>
          <p:cNvPr id="1582" name="Shape 158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3" name="Shape 1583"/>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4" name="Shape 1584"/>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91" name="Group 1591"/>
          <p:cNvGrpSpPr/>
          <p:nvPr/>
        </p:nvGrpSpPr>
        <p:grpSpPr>
          <a:xfrm>
            <a:off x="1823968" y="6618227"/>
            <a:ext cx="681098" cy="2866536"/>
            <a:chOff x="0" y="0"/>
            <a:chExt cx="681096" cy="2866535"/>
          </a:xfrm>
        </p:grpSpPr>
        <p:sp>
          <p:nvSpPr>
            <p:cNvPr id="1585" name="Shape 1585"/>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86" name="Shape 1586"/>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87" name="Shape 1587"/>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88" name="Shape 1588"/>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89" name="Shape 158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90" name="Shape 159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592" name="Shape 1592"/>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3" name="Shape 1593"/>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4" name="Shape 1594"/>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595" name="Shape 1595"/>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596" name="pasted-image.png"/>
          <p:cNvPicPr>
            <a:picLocks noChangeAspect="1"/>
          </p:cNvPicPr>
          <p:nvPr/>
        </p:nvPicPr>
        <p:blipFill>
          <a:blip r:embed="rId3">
            <a:extLst/>
          </a:blip>
          <a:stretch>
            <a:fillRect/>
          </a:stretch>
        </p:blipFill>
        <p:spPr>
          <a:xfrm>
            <a:off x="3070254" y="6630527"/>
            <a:ext cx="5575185" cy="3037266"/>
          </a:xfrm>
          <a:prstGeom prst="rect">
            <a:avLst/>
          </a:prstGeom>
          <a:ln w="50800">
            <a:solidFill>
              <a:schemeClr val="accent1"/>
            </a:solidFill>
            <a:miter/>
          </a:ln>
          <a:effectLst>
            <a:outerShdw blurRad="127000" dir="2700000" rotWithShape="0">
              <a:srgbClr val="000000">
                <a:alpha val="75000"/>
              </a:srgbClr>
            </a:outerShdw>
          </a:effectLst>
        </p:spPr>
      </p:pic>
      <p:sp>
        <p:nvSpPr>
          <p:cNvPr id="1597" name="Shape 1597"/>
          <p:cNvSpPr/>
          <p:nvPr/>
        </p:nvSpPr>
        <p:spPr>
          <a:xfrm>
            <a:off x="5816865" y="953265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8" name="Shape 1598"/>
          <p:cNvSpPr/>
          <p:nvPr/>
        </p:nvSpPr>
        <p:spPr>
          <a:xfrm>
            <a:off x="1827839" y="11474798"/>
            <a:ext cx="4725400" cy="1390120"/>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05" name="Group 1605"/>
          <p:cNvGrpSpPr/>
          <p:nvPr/>
        </p:nvGrpSpPr>
        <p:grpSpPr>
          <a:xfrm>
            <a:off x="5181865" y="10374780"/>
            <a:ext cx="1270001" cy="1270001"/>
            <a:chOff x="0" y="0"/>
            <a:chExt cx="1270000" cy="1270000"/>
          </a:xfrm>
        </p:grpSpPr>
        <p:sp>
          <p:nvSpPr>
            <p:cNvPr id="1599" name="Shape 1599"/>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04" name="Group 1604"/>
            <p:cNvGrpSpPr/>
            <p:nvPr/>
          </p:nvGrpSpPr>
          <p:grpSpPr>
            <a:xfrm>
              <a:off x="116500" y="159352"/>
              <a:ext cx="1011600" cy="976696"/>
              <a:chOff x="0" y="0"/>
              <a:chExt cx="1011598" cy="976695"/>
            </a:xfrm>
          </p:grpSpPr>
          <p:sp>
            <p:nvSpPr>
              <p:cNvPr id="1600" name="Shape 1600"/>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1" name="Shape 1601"/>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2" name="Shape 1602"/>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3" name="Shape 1603"/>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606" name="Shape 1606"/>
          <p:cNvSpPr/>
          <p:nvPr/>
        </p:nvSpPr>
        <p:spPr>
          <a:xfrm>
            <a:off x="5181865" y="10711887"/>
            <a:ext cx="1270001" cy="5232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grpSp>
        <p:nvGrpSpPr>
          <p:cNvPr id="1611" name="Group 1611"/>
          <p:cNvGrpSpPr/>
          <p:nvPr/>
        </p:nvGrpSpPr>
        <p:grpSpPr>
          <a:xfrm>
            <a:off x="1985440" y="11660010"/>
            <a:ext cx="1019695" cy="1019696"/>
            <a:chOff x="0" y="0"/>
            <a:chExt cx="1019694" cy="1019694"/>
          </a:xfrm>
        </p:grpSpPr>
        <p:pic>
          <p:nvPicPr>
            <p:cNvPr id="1607"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608" name="Shape 1608"/>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09" name="Shape 1609"/>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0" name="Shape 1610"/>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616" name="Group 1616"/>
          <p:cNvGrpSpPr/>
          <p:nvPr/>
        </p:nvGrpSpPr>
        <p:grpSpPr>
          <a:xfrm>
            <a:off x="3140930" y="11660010"/>
            <a:ext cx="1019695" cy="1019696"/>
            <a:chOff x="0" y="0"/>
            <a:chExt cx="1019694" cy="1019694"/>
          </a:xfrm>
        </p:grpSpPr>
        <p:pic>
          <p:nvPicPr>
            <p:cNvPr id="1612"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613" name="Shape 1613"/>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4" name="Shape 1614"/>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5" name="Shape 1615"/>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617" name="Shape 1617"/>
          <p:cNvSpPr/>
          <p:nvPr/>
        </p:nvSpPr>
        <p:spPr>
          <a:xfrm>
            <a:off x="4296420" y="11790182"/>
            <a:ext cx="2218046" cy="8280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800"/>
            </a:lvl1pPr>
          </a:lstStyle>
          <a:p>
            <a:r>
              <a:t>+ policy</a:t>
            </a:r>
          </a:p>
        </p:txBody>
      </p:sp>
      <p:grpSp>
        <p:nvGrpSpPr>
          <p:cNvPr id="1643" name="Group 1643"/>
          <p:cNvGrpSpPr/>
          <p:nvPr/>
        </p:nvGrpSpPr>
        <p:grpSpPr>
          <a:xfrm>
            <a:off x="4546046" y="4769116"/>
            <a:ext cx="2541639" cy="1132479"/>
            <a:chOff x="0" y="0"/>
            <a:chExt cx="2541638" cy="1132477"/>
          </a:xfrm>
        </p:grpSpPr>
        <p:grpSp>
          <p:nvGrpSpPr>
            <p:cNvPr id="1622" name="Group 1622"/>
            <p:cNvGrpSpPr/>
            <p:nvPr/>
          </p:nvGrpSpPr>
          <p:grpSpPr>
            <a:xfrm>
              <a:off x="0" y="-1"/>
              <a:ext cx="782944" cy="917733"/>
              <a:chOff x="0" y="0"/>
              <a:chExt cx="782943" cy="917731"/>
            </a:xfrm>
          </p:grpSpPr>
          <p:sp>
            <p:nvSpPr>
              <p:cNvPr id="1618" name="Shape 161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21" name="Group 1621"/>
              <p:cNvGrpSpPr/>
              <p:nvPr/>
            </p:nvGrpSpPr>
            <p:grpSpPr>
              <a:xfrm>
                <a:off x="50923" y="0"/>
                <a:ext cx="681097" cy="786682"/>
                <a:chOff x="0" y="0"/>
                <a:chExt cx="681096" cy="786681"/>
              </a:xfrm>
            </p:grpSpPr>
            <p:sp>
              <p:nvSpPr>
                <p:cNvPr id="1619" name="Shape 161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20" name="Shape 162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27" name="Group 1627"/>
            <p:cNvGrpSpPr/>
            <p:nvPr/>
          </p:nvGrpSpPr>
          <p:grpSpPr>
            <a:xfrm>
              <a:off x="458216" y="-1"/>
              <a:ext cx="782945" cy="917733"/>
              <a:chOff x="0" y="0"/>
              <a:chExt cx="782943" cy="917731"/>
            </a:xfrm>
          </p:grpSpPr>
          <p:sp>
            <p:nvSpPr>
              <p:cNvPr id="1623" name="Shape 162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26" name="Group 1626"/>
              <p:cNvGrpSpPr/>
              <p:nvPr/>
            </p:nvGrpSpPr>
            <p:grpSpPr>
              <a:xfrm>
                <a:off x="50923" y="0"/>
                <a:ext cx="681097" cy="786682"/>
                <a:chOff x="0" y="0"/>
                <a:chExt cx="681096" cy="786681"/>
              </a:xfrm>
            </p:grpSpPr>
            <p:sp>
              <p:nvSpPr>
                <p:cNvPr id="1624" name="Shape 16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25" name="Shape 162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32" name="Group 1632"/>
            <p:cNvGrpSpPr/>
            <p:nvPr/>
          </p:nvGrpSpPr>
          <p:grpSpPr>
            <a:xfrm>
              <a:off x="1758695" y="-1"/>
              <a:ext cx="782944" cy="917733"/>
              <a:chOff x="0" y="0"/>
              <a:chExt cx="782943" cy="917731"/>
            </a:xfrm>
          </p:grpSpPr>
          <p:sp>
            <p:nvSpPr>
              <p:cNvPr id="1628" name="Shape 162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31" name="Group 1631"/>
              <p:cNvGrpSpPr/>
              <p:nvPr/>
            </p:nvGrpSpPr>
            <p:grpSpPr>
              <a:xfrm>
                <a:off x="50923" y="0"/>
                <a:ext cx="681097" cy="786682"/>
                <a:chOff x="0" y="0"/>
                <a:chExt cx="681096" cy="786681"/>
              </a:xfrm>
            </p:grpSpPr>
            <p:sp>
              <p:nvSpPr>
                <p:cNvPr id="1629" name="Shape 16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30" name="Shape 163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37" name="Group 1637"/>
            <p:cNvGrpSpPr/>
            <p:nvPr/>
          </p:nvGrpSpPr>
          <p:grpSpPr>
            <a:xfrm>
              <a:off x="1306576" y="-1"/>
              <a:ext cx="782944" cy="917733"/>
              <a:chOff x="0" y="0"/>
              <a:chExt cx="782943" cy="917731"/>
            </a:xfrm>
          </p:grpSpPr>
          <p:sp>
            <p:nvSpPr>
              <p:cNvPr id="1633" name="Shape 163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36" name="Group 1636"/>
              <p:cNvGrpSpPr/>
              <p:nvPr/>
            </p:nvGrpSpPr>
            <p:grpSpPr>
              <a:xfrm>
                <a:off x="50923" y="0"/>
                <a:ext cx="681097" cy="786682"/>
                <a:chOff x="0" y="0"/>
                <a:chExt cx="681096" cy="786681"/>
              </a:xfrm>
            </p:grpSpPr>
            <p:sp>
              <p:nvSpPr>
                <p:cNvPr id="1634" name="Shape 163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35" name="Shape 163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42" name="Group 1642"/>
            <p:cNvGrpSpPr/>
            <p:nvPr/>
          </p:nvGrpSpPr>
          <p:grpSpPr>
            <a:xfrm>
              <a:off x="789432" y="0"/>
              <a:ext cx="966150" cy="1132478"/>
              <a:chOff x="0" y="0"/>
              <a:chExt cx="966148" cy="1132477"/>
            </a:xfrm>
          </p:grpSpPr>
          <p:sp>
            <p:nvSpPr>
              <p:cNvPr id="1638" name="Shape 1638"/>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41" name="Group 1641"/>
              <p:cNvGrpSpPr/>
              <p:nvPr/>
            </p:nvGrpSpPr>
            <p:grpSpPr>
              <a:xfrm>
                <a:off x="62839" y="0"/>
                <a:ext cx="840471" cy="970763"/>
                <a:chOff x="0" y="0"/>
                <a:chExt cx="840470" cy="970762"/>
              </a:xfrm>
            </p:grpSpPr>
            <p:sp>
              <p:nvSpPr>
                <p:cNvPr id="1639" name="Shape 1639"/>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40" name="Shape 1640"/>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644" name="Shape 1644"/>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Shape 1648"/>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49" name="Shape 1649"/>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0" name="Shape 1650"/>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1" name="Shape 1651"/>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2" name="Shape 165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3" name="Shape 1653"/>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654" name="Shape 1654"/>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655" name="Shape 1655"/>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656" name="Shape 1656"/>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sp>
        <p:nvSpPr>
          <p:cNvPr id="1657" name="Shape 1657"/>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8" name="Shape 1658"/>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9" name="Shape 165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66" name="Group 1666"/>
          <p:cNvGrpSpPr/>
          <p:nvPr/>
        </p:nvGrpSpPr>
        <p:grpSpPr>
          <a:xfrm>
            <a:off x="1823968" y="6618227"/>
            <a:ext cx="681098" cy="2866536"/>
            <a:chOff x="0" y="0"/>
            <a:chExt cx="681096" cy="2866535"/>
          </a:xfrm>
        </p:grpSpPr>
        <p:sp>
          <p:nvSpPr>
            <p:cNvPr id="1660" name="Shape 1660"/>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1" name="Shape 1661"/>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62" name="Shape 1662"/>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3" name="Shape 1663"/>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64" name="Shape 166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5" name="Shape 166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667" name="Shape 1667"/>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68" name="Shape 1668"/>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69" name="Shape 1669"/>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grpSp>
        <p:nvGrpSpPr>
          <p:cNvPr id="1680" name="Group 1680"/>
          <p:cNvGrpSpPr/>
          <p:nvPr/>
        </p:nvGrpSpPr>
        <p:grpSpPr>
          <a:xfrm>
            <a:off x="3602711" y="5148059"/>
            <a:ext cx="4428308" cy="786683"/>
            <a:chOff x="0" y="0"/>
            <a:chExt cx="4428307" cy="786682"/>
          </a:xfrm>
        </p:grpSpPr>
        <p:sp>
          <p:nvSpPr>
            <p:cNvPr id="1670" name="Shape 1670"/>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1" name="Shape 1671"/>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2" name="Shape 1672"/>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3" name="Shape 1673"/>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4" name="Shape 167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5" name="Shape 167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6" name="Shape 1676"/>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7" name="Shape 1677"/>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8" name="Shape 1678"/>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9" name="Shape 1679"/>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681" name="Shape 1681"/>
          <p:cNvSpPr/>
          <p:nvPr/>
        </p:nvSpPr>
        <p:spPr>
          <a:xfrm>
            <a:off x="4537999" y="4366291"/>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682" name="Shape 1682"/>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83" name="Shape 1683"/>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684" name="Shape 1684"/>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685" name="Shape 1685"/>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686" name="pasted-image.png"/>
          <p:cNvPicPr>
            <a:picLocks noChangeAspect="1"/>
          </p:cNvPicPr>
          <p:nvPr/>
        </p:nvPicPr>
        <p:blipFill>
          <a:blip r:embed="rId3">
            <a:extLst/>
          </a:blip>
          <a:stretch>
            <a:fillRect/>
          </a:stretch>
        </p:blipFill>
        <p:spPr>
          <a:xfrm>
            <a:off x="4926901" y="3057064"/>
            <a:ext cx="16788858" cy="9146283"/>
          </a:xfrm>
          <a:prstGeom prst="rect">
            <a:avLst/>
          </a:prstGeom>
          <a:ln w="50800">
            <a:solidFill>
              <a:schemeClr val="accent1"/>
            </a:solidFill>
            <a:miter/>
          </a:ln>
          <a:effectLst>
            <a:outerShdw blurRad="127000" dir="2700000" rotWithShape="0">
              <a:srgbClr val="000000">
                <a:alpha val="75000"/>
              </a:srgbClr>
            </a:outerShdw>
          </a:effectLst>
        </p:spPr>
      </p:pic>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0" name="Shape 169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1" name="Shape 1691"/>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2" name="Shape 1692"/>
          <p:cNvSpPr/>
          <p:nvPr/>
        </p:nvSpPr>
        <p:spPr>
          <a:xfrm>
            <a:off x="9692370" y="3533723"/>
            <a:ext cx="6157223"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693" name="Shape 1693"/>
          <p:cNvSpPr/>
          <p:nvPr/>
        </p:nvSpPr>
        <p:spPr>
          <a:xfrm>
            <a:off x="2268095" y="3533723"/>
            <a:ext cx="5676158" cy="6900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694" name="Shape 1694"/>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5" name="Shape 1695"/>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6" name="Shape 1696"/>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7" name="Shape 1697"/>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8" name="Shape 169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99</a:t>
            </a:fld>
            <a:endParaRPr/>
          </a:p>
        </p:txBody>
      </p:sp>
      <p:sp>
        <p:nvSpPr>
          <p:cNvPr id="1699" name="Shape 1699"/>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0" name="Shape 1700"/>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701" name="Shape 1701"/>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702" name="Shape 1702"/>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703" name="Shape 1703"/>
          <p:cNvSpPr/>
          <p:nvPr/>
        </p:nvSpPr>
        <p:spPr>
          <a:xfrm>
            <a:off x="1574800" y="2095499"/>
            <a:ext cx="22605610" cy="84074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to be enforced on every Terraform run</a:t>
            </a:r>
          </a:p>
        </p:txBody>
      </p:sp>
      <p:sp>
        <p:nvSpPr>
          <p:cNvPr id="1704" name="Shape 1704"/>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5" name="Shape 1705"/>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6" name="Shape 1706"/>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13" name="Group 1713"/>
          <p:cNvGrpSpPr/>
          <p:nvPr/>
        </p:nvGrpSpPr>
        <p:grpSpPr>
          <a:xfrm>
            <a:off x="1823968" y="6618227"/>
            <a:ext cx="681098" cy="2866536"/>
            <a:chOff x="0" y="0"/>
            <a:chExt cx="681096" cy="2866535"/>
          </a:xfrm>
        </p:grpSpPr>
        <p:sp>
          <p:nvSpPr>
            <p:cNvPr id="1707" name="Shape 1707"/>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08" name="Shape 1708"/>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09" name="Shape 1709"/>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10" name="Shape 1710"/>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11" name="Shape 171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12" name="Shape 1712"/>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14" name="Shape 1714"/>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5" name="Shape 1715"/>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6" name="Shape 1716"/>
          <p:cNvSpPr/>
          <p:nvPr/>
        </p:nvSpPr>
        <p:spPr>
          <a:xfrm>
            <a:off x="1216422" y="9848037"/>
            <a:ext cx="2210633" cy="639234"/>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717" name="Shape 171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8" name="Shape 171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719" name="Shape 171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720" name="pasted-image.png"/>
          <p:cNvPicPr>
            <a:picLocks noChangeAspect="1"/>
          </p:cNvPicPr>
          <p:nvPr/>
        </p:nvPicPr>
        <p:blipFill>
          <a:blip r:embed="rId3">
            <a:extLst/>
          </a:blip>
          <a:stretch>
            <a:fillRect/>
          </a:stretch>
        </p:blipFill>
        <p:spPr>
          <a:xfrm>
            <a:off x="2971174" y="6805216"/>
            <a:ext cx="6149331" cy="2699028"/>
          </a:xfrm>
          <a:prstGeom prst="rect">
            <a:avLst/>
          </a:prstGeom>
          <a:ln w="50800">
            <a:solidFill>
              <a:schemeClr val="accent1"/>
            </a:solidFill>
            <a:miter/>
          </a:ln>
          <a:effectLst>
            <a:outerShdw blurRad="127000" dir="2700000" rotWithShape="0">
              <a:srgbClr val="000000">
                <a:alpha val="75000"/>
              </a:srgbClr>
            </a:outerShdw>
          </a:effectLst>
        </p:spPr>
      </p:pic>
      <p:sp>
        <p:nvSpPr>
          <p:cNvPr id="1721" name="Shape 1721"/>
          <p:cNvSpPr/>
          <p:nvPr/>
        </p:nvSpPr>
        <p:spPr>
          <a:xfrm>
            <a:off x="12250633" y="10111075"/>
            <a:ext cx="1040696" cy="1035097"/>
          </a:xfrm>
          <a:prstGeom prst="ellipse">
            <a:avLst/>
          </a:prstGeom>
          <a:solidFill>
            <a:srgbClr val="A7A7A7"/>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22" name="Shape 1722"/>
          <p:cNvSpPr/>
          <p:nvPr/>
        </p:nvSpPr>
        <p:spPr>
          <a:xfrm>
            <a:off x="12455634" y="10214500"/>
            <a:ext cx="630695" cy="7899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nchor="b">
            <a:spAutoFit/>
          </a:bodyPr>
          <a:lstStyle>
            <a:lvl1pPr>
              <a:defRPr sz="3600"/>
            </a:lvl1pPr>
          </a:lstStyle>
          <a:p>
            <a:r>
              <a:t>√</a:t>
            </a:r>
          </a:p>
        </p:txBody>
      </p:sp>
      <p:grpSp>
        <p:nvGrpSpPr>
          <p:cNvPr id="1748" name="Group 1748"/>
          <p:cNvGrpSpPr/>
          <p:nvPr/>
        </p:nvGrpSpPr>
        <p:grpSpPr>
          <a:xfrm>
            <a:off x="4546046" y="4769116"/>
            <a:ext cx="2541639" cy="1132479"/>
            <a:chOff x="0" y="0"/>
            <a:chExt cx="2541638" cy="1132477"/>
          </a:xfrm>
        </p:grpSpPr>
        <p:grpSp>
          <p:nvGrpSpPr>
            <p:cNvPr id="1727" name="Group 1727"/>
            <p:cNvGrpSpPr/>
            <p:nvPr/>
          </p:nvGrpSpPr>
          <p:grpSpPr>
            <a:xfrm>
              <a:off x="0" y="-1"/>
              <a:ext cx="782944" cy="917733"/>
              <a:chOff x="0" y="0"/>
              <a:chExt cx="782943" cy="917731"/>
            </a:xfrm>
          </p:grpSpPr>
          <p:sp>
            <p:nvSpPr>
              <p:cNvPr id="1723" name="Shape 172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26" name="Group 1726"/>
              <p:cNvGrpSpPr/>
              <p:nvPr/>
            </p:nvGrpSpPr>
            <p:grpSpPr>
              <a:xfrm>
                <a:off x="50923" y="0"/>
                <a:ext cx="681097" cy="786682"/>
                <a:chOff x="0" y="0"/>
                <a:chExt cx="681096" cy="786681"/>
              </a:xfrm>
            </p:grpSpPr>
            <p:sp>
              <p:nvSpPr>
                <p:cNvPr id="1724" name="Shape 17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25" name="Shape 172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32" name="Group 1732"/>
            <p:cNvGrpSpPr/>
            <p:nvPr/>
          </p:nvGrpSpPr>
          <p:grpSpPr>
            <a:xfrm>
              <a:off x="458216" y="-1"/>
              <a:ext cx="782945" cy="917733"/>
              <a:chOff x="0" y="0"/>
              <a:chExt cx="782943" cy="917731"/>
            </a:xfrm>
          </p:grpSpPr>
          <p:sp>
            <p:nvSpPr>
              <p:cNvPr id="1728" name="Shape 172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31" name="Group 1731"/>
              <p:cNvGrpSpPr/>
              <p:nvPr/>
            </p:nvGrpSpPr>
            <p:grpSpPr>
              <a:xfrm>
                <a:off x="50923" y="0"/>
                <a:ext cx="681097" cy="786682"/>
                <a:chOff x="0" y="0"/>
                <a:chExt cx="681096" cy="786681"/>
              </a:xfrm>
            </p:grpSpPr>
            <p:sp>
              <p:nvSpPr>
                <p:cNvPr id="1729" name="Shape 17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30" name="Shape 173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37" name="Group 1737"/>
            <p:cNvGrpSpPr/>
            <p:nvPr/>
          </p:nvGrpSpPr>
          <p:grpSpPr>
            <a:xfrm>
              <a:off x="1758695" y="-1"/>
              <a:ext cx="782944" cy="917733"/>
              <a:chOff x="0" y="0"/>
              <a:chExt cx="782943" cy="917731"/>
            </a:xfrm>
          </p:grpSpPr>
          <p:sp>
            <p:nvSpPr>
              <p:cNvPr id="1733" name="Shape 173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36" name="Group 1736"/>
              <p:cNvGrpSpPr/>
              <p:nvPr/>
            </p:nvGrpSpPr>
            <p:grpSpPr>
              <a:xfrm>
                <a:off x="50923" y="0"/>
                <a:ext cx="681097" cy="786682"/>
                <a:chOff x="0" y="0"/>
                <a:chExt cx="681096" cy="786681"/>
              </a:xfrm>
            </p:grpSpPr>
            <p:sp>
              <p:nvSpPr>
                <p:cNvPr id="1734" name="Shape 173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35" name="Shape 173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42" name="Group 1742"/>
            <p:cNvGrpSpPr/>
            <p:nvPr/>
          </p:nvGrpSpPr>
          <p:grpSpPr>
            <a:xfrm>
              <a:off x="1306576" y="-1"/>
              <a:ext cx="782944" cy="917733"/>
              <a:chOff x="0" y="0"/>
              <a:chExt cx="782943" cy="917731"/>
            </a:xfrm>
          </p:grpSpPr>
          <p:sp>
            <p:nvSpPr>
              <p:cNvPr id="1738" name="Shape 173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41" name="Group 1741"/>
              <p:cNvGrpSpPr/>
              <p:nvPr/>
            </p:nvGrpSpPr>
            <p:grpSpPr>
              <a:xfrm>
                <a:off x="50923" y="0"/>
                <a:ext cx="681097" cy="786682"/>
                <a:chOff x="0" y="0"/>
                <a:chExt cx="681096" cy="786681"/>
              </a:xfrm>
            </p:grpSpPr>
            <p:sp>
              <p:nvSpPr>
                <p:cNvPr id="1739" name="Shape 173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40" name="Shape 174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47" name="Group 1747"/>
            <p:cNvGrpSpPr/>
            <p:nvPr/>
          </p:nvGrpSpPr>
          <p:grpSpPr>
            <a:xfrm>
              <a:off x="789432" y="0"/>
              <a:ext cx="966150" cy="1132478"/>
              <a:chOff x="0" y="0"/>
              <a:chExt cx="966148" cy="1132477"/>
            </a:xfrm>
          </p:grpSpPr>
          <p:sp>
            <p:nvSpPr>
              <p:cNvPr id="1743" name="Shape 1743"/>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46" name="Group 1746"/>
              <p:cNvGrpSpPr/>
              <p:nvPr/>
            </p:nvGrpSpPr>
            <p:grpSpPr>
              <a:xfrm>
                <a:off x="62839" y="0"/>
                <a:ext cx="840471" cy="970763"/>
                <a:chOff x="0" y="0"/>
                <a:chExt cx="840470" cy="970762"/>
              </a:xfrm>
            </p:grpSpPr>
            <p:sp>
              <p:nvSpPr>
                <p:cNvPr id="1744" name="Shape 1744"/>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45" name="Shape 1745"/>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749" name="Shape 1749"/>
          <p:cNvSpPr/>
          <p:nvPr/>
        </p:nvSpPr>
        <p:spPr>
          <a:xfrm>
            <a:off x="1784792" y="4821240"/>
            <a:ext cx="2557732" cy="639235"/>
          </a:xfrm>
          <a:prstGeom prst="rect">
            <a:avLst/>
          </a:prstGeom>
          <a:ln w="254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theme/theme1.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9849</TotalTime>
  <Words>7210</Words>
  <Application>Microsoft Macintosh PowerPoint</Application>
  <PresentationFormat>Custom</PresentationFormat>
  <Paragraphs>1201</Paragraphs>
  <Slides>107</Slides>
  <Notes>68</Notes>
  <HiddenSlides>5</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107</vt:i4>
      </vt:variant>
    </vt:vector>
  </HeadingPairs>
  <TitlesOfParts>
    <vt:vector size="121" baseType="lpstr">
      <vt:lpstr>Arial</vt:lpstr>
      <vt:lpstr>Calibri</vt:lpstr>
      <vt:lpstr>Courier</vt:lpstr>
      <vt:lpstr>Helvetica Light</vt:lpstr>
      <vt:lpstr>Klavika Basic</vt:lpstr>
      <vt:lpstr>Klavika Basic Medium</vt:lpstr>
      <vt:lpstr>Menlo</vt:lpstr>
      <vt:lpstr>Open Sans Semibold</vt:lpstr>
      <vt:lpstr>Tahoma</vt:lpstr>
      <vt:lpstr>Times</vt:lpstr>
      <vt:lpstr>Times New Roman</vt:lpstr>
      <vt:lpstr>Verdana</vt:lpstr>
      <vt:lpstr>Wingdings-Regular</vt:lpstr>
      <vt:lpstr>Title Slides</vt:lpstr>
      <vt:lpstr>Provision, secure, connect, and run any infrastructure for any application</vt:lpstr>
      <vt:lpstr>Agenda</vt:lpstr>
      <vt:lpstr>Agenda</vt:lpstr>
      <vt:lpstr>Introductions</vt:lpstr>
      <vt:lpstr>Workshop Expectations</vt:lpstr>
      <vt:lpstr>Overview</vt:lpstr>
      <vt:lpstr>Infrastructure as Code</vt:lpstr>
      <vt:lpstr>Infrastructure as Code</vt:lpstr>
      <vt:lpstr>Azure Resource Manager</vt:lpstr>
      <vt:lpstr>Azure Resource Group</vt:lpstr>
      <vt:lpstr>Azure Resource Manager</vt:lpstr>
      <vt:lpstr>What is Terraform?</vt:lpstr>
      <vt:lpstr>Challenges to provision infrastructure</vt:lpstr>
      <vt:lpstr>Impacting the business with provisioning practices</vt:lpstr>
      <vt:lpstr>HashiCorp Terraform</vt:lpstr>
      <vt:lpstr>Terraform</vt:lpstr>
      <vt:lpstr>Terraform</vt:lpstr>
      <vt:lpstr>Terraform Doc’s</vt:lpstr>
      <vt:lpstr>Hashicorp Configuration Language</vt:lpstr>
      <vt:lpstr>PowerPoint Presentation</vt:lpstr>
      <vt:lpstr>Terraform provisioning workflow</vt:lpstr>
      <vt:lpstr>PowerPoint Presentation</vt:lpstr>
      <vt:lpstr>Terraform infrastructure as code</vt:lpstr>
      <vt:lpstr>Terraform open and extensible provider model</vt:lpstr>
      <vt:lpstr>Remote State</vt:lpstr>
      <vt:lpstr>Remote State – Core Concepts</vt:lpstr>
      <vt:lpstr>Remote State – Core Concepts</vt:lpstr>
      <vt:lpstr>Remote State – Operations</vt:lpstr>
      <vt:lpstr>Remote State – Operations</vt:lpstr>
      <vt:lpstr>Remote State – Operations</vt:lpstr>
      <vt:lpstr>Remote State – Operations</vt:lpstr>
      <vt:lpstr>Remote State – Operations</vt:lpstr>
      <vt:lpstr>Remote State – Operations</vt:lpstr>
      <vt:lpstr>Remote State – Operations</vt:lpstr>
      <vt:lpstr>Remote State – Operations</vt:lpstr>
      <vt:lpstr>Challenge 01</vt:lpstr>
      <vt:lpstr>Terraform Configuration</vt:lpstr>
      <vt:lpstr>Terraform</vt:lpstr>
      <vt:lpstr>Terraform</vt:lpstr>
      <vt:lpstr>AzureRm Provider</vt:lpstr>
      <vt:lpstr>AzureRm Provider</vt:lpstr>
      <vt:lpstr>Variables</vt:lpstr>
      <vt:lpstr>Variables - Types</vt:lpstr>
      <vt:lpstr>Variables - Types</vt:lpstr>
      <vt:lpstr>Variables - Types</vt:lpstr>
      <vt:lpstr>Variables - Types</vt:lpstr>
      <vt:lpstr>Variables - Scoping</vt:lpstr>
      <vt:lpstr>Variables – How to Use</vt:lpstr>
      <vt:lpstr>Variables – How to Use</vt:lpstr>
      <vt:lpstr>Variables – How to Use</vt:lpstr>
      <vt:lpstr>Variables – How to Use</vt:lpstr>
      <vt:lpstr>Outputs</vt:lpstr>
      <vt:lpstr>Outputs</vt:lpstr>
      <vt:lpstr>Outputs</vt:lpstr>
      <vt:lpstr>Interpolations</vt:lpstr>
      <vt:lpstr>Interpolations - Conditionals</vt:lpstr>
      <vt:lpstr>Interpolations – Built-In Functions</vt:lpstr>
      <vt:lpstr>Interpolations – Built-In Functions</vt:lpstr>
      <vt:lpstr>Interpolations – Count</vt:lpstr>
      <vt:lpstr>Interpolations – Math</vt:lpstr>
      <vt:lpstr>Interpolations – locals</vt:lpstr>
      <vt:lpstr>Challenges 02 &amp; 03</vt:lpstr>
      <vt:lpstr>Terraform  Internals</vt:lpstr>
      <vt:lpstr>.terraform</vt:lpstr>
      <vt:lpstr>Backend</vt:lpstr>
      <vt:lpstr>Backend- azurerm </vt:lpstr>
      <vt:lpstr>Backend</vt:lpstr>
      <vt:lpstr>Resource Addressing</vt:lpstr>
      <vt:lpstr>Resource Addressing</vt:lpstr>
      <vt:lpstr>Resource Addressing</vt:lpstr>
      <vt:lpstr>Commands - init</vt:lpstr>
      <vt:lpstr>Commands - plan</vt:lpstr>
      <vt:lpstr>Commands - plan</vt:lpstr>
      <vt:lpstr>Commands - apply</vt:lpstr>
      <vt:lpstr>Commands - destroy</vt:lpstr>
      <vt:lpstr>Commands - fmt</vt:lpstr>
      <vt:lpstr>Commands - validate</vt:lpstr>
      <vt:lpstr>Commands - refresh</vt:lpstr>
      <vt:lpstr>Commands - output</vt:lpstr>
      <vt:lpstr>Commands - console</vt:lpstr>
      <vt:lpstr>Commands - graph</vt:lpstr>
      <vt:lpstr>Commands - graph</vt:lpstr>
      <vt:lpstr>Advanced Commands</vt:lpstr>
      <vt:lpstr>Modules</vt:lpstr>
      <vt:lpstr>Module Registry</vt:lpstr>
      <vt:lpstr>Module Usage</vt:lpstr>
      <vt:lpstr>Module Sources</vt:lpstr>
      <vt:lpstr>Challenges 04 &amp; 05</vt:lpstr>
      <vt:lpstr>Terraform Open Source and Terraform Enterprise</vt:lpstr>
      <vt:lpstr>Terraform OSS workflow for individuals</vt:lpstr>
      <vt:lpstr>How can teams safely collaborate on infrastructure</vt:lpstr>
      <vt:lpstr>Workspace management and VCS connection</vt:lpstr>
      <vt:lpstr>Workspace management and VCS connection</vt:lpstr>
      <vt:lpstr>Remote Terraform runs and state management</vt:lpstr>
      <vt:lpstr>Remote state management and Terraform runs</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Terraform Ecosystem</vt:lpstr>
      <vt:lpstr>Use Cases</vt:lpstr>
      <vt:lpstr>Customers</vt:lpstr>
      <vt:lpstr>PowerPoint Presentation</vt:lpstr>
      <vt:lpstr>HashiCorp Sentinel</vt:lpstr>
      <vt:lpstr>HashiCorp Sentinel</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 secure, connect, and run any infrastructure for any application</dc:title>
  <cp:lastModifiedBy>Straub, Thomas</cp:lastModifiedBy>
  <cp:revision>58</cp:revision>
  <dcterms:modified xsi:type="dcterms:W3CDTF">2018-04-27T18:01:54Z</dcterms:modified>
</cp:coreProperties>
</file>